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Canva Sans" charset="1" panose="020B0503030501040103"/>
      <p:regular r:id="rId33"/>
    </p:embeddedFont>
    <p:embeddedFont>
      <p:font typeface="ITC Franklin Gothic LT Semi-Bold" charset="1" panose="020B0704030502020204"/>
      <p:regular r:id="rId34"/>
    </p:embeddedFont>
    <p:embeddedFont>
      <p:font typeface="Arial Nova Bold" charset="1" panose="020B0804020202020204"/>
      <p:regular r:id="rId35"/>
    </p:embeddedFont>
    <p:embeddedFont>
      <p:font typeface="Arial Nova" charset="1" panose="020B0504020202020204"/>
      <p:regular r:id="rId36"/>
    </p:embeddedFont>
    <p:embeddedFont>
      <p:font typeface="Arial Nova Italics" charset="1" panose="020B0504020202090204"/>
      <p:regular r:id="rId37"/>
    </p:embeddedFont>
    <p:embeddedFont>
      <p:font typeface="Canva Sans Bold" charset="1" panose="020B0803030501040103"/>
      <p:regular r:id="rId38"/>
    </p:embeddedFont>
    <p:embeddedFont>
      <p:font typeface="ITC Franklin Gothic LT" charset="1" panose="020B0504030503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8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4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76789" y="4962842"/>
            <a:ext cx="13442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</a:p>
        </p:txBody>
      </p:sp>
      <p:sp>
        <p:nvSpPr>
          <p:cNvPr name="AutoShape 3" id="3"/>
          <p:cNvSpPr/>
          <p:nvPr/>
        </p:nvSpPr>
        <p:spPr>
          <a:xfrm>
            <a:off x="5998072" y="9039225"/>
            <a:ext cx="314592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395897" y="5919073"/>
            <a:ext cx="6134531" cy="7655765"/>
            <a:chOff x="0" y="0"/>
            <a:chExt cx="1615679" cy="2016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5679" cy="2016333"/>
            </a:xfrm>
            <a:custGeom>
              <a:avLst/>
              <a:gdLst/>
              <a:ahLst/>
              <a:cxnLst/>
              <a:rect r="r" b="b" t="t" l="l"/>
              <a:pathLst>
                <a:path h="2016333" w="1615679">
                  <a:moveTo>
                    <a:pt x="126202" y="0"/>
                  </a:moveTo>
                  <a:lnTo>
                    <a:pt x="1489477" y="0"/>
                  </a:lnTo>
                  <a:cubicBezTo>
                    <a:pt x="1522947" y="0"/>
                    <a:pt x="1555047" y="13296"/>
                    <a:pt x="1578715" y="36964"/>
                  </a:cubicBezTo>
                  <a:cubicBezTo>
                    <a:pt x="1602383" y="60631"/>
                    <a:pt x="1615679" y="92731"/>
                    <a:pt x="1615679" y="126202"/>
                  </a:cubicBezTo>
                  <a:lnTo>
                    <a:pt x="1615679" y="1890131"/>
                  </a:lnTo>
                  <a:cubicBezTo>
                    <a:pt x="1615679" y="1959830"/>
                    <a:pt x="1559176" y="2016333"/>
                    <a:pt x="1489477" y="2016333"/>
                  </a:cubicBezTo>
                  <a:lnTo>
                    <a:pt x="126202" y="2016333"/>
                  </a:lnTo>
                  <a:cubicBezTo>
                    <a:pt x="56503" y="2016333"/>
                    <a:pt x="0" y="1959830"/>
                    <a:pt x="0" y="1890131"/>
                  </a:cubicBezTo>
                  <a:lnTo>
                    <a:pt x="0" y="126202"/>
                  </a:lnTo>
                  <a:cubicBezTo>
                    <a:pt x="0" y="56503"/>
                    <a:pt x="56503" y="0"/>
                    <a:pt x="1262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15679" cy="2054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95897" y="-284764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01900" y="90392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63162" y="-5044845"/>
            <a:ext cx="6134531" cy="7655765"/>
            <a:chOff x="0" y="0"/>
            <a:chExt cx="1615679" cy="2016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5679" cy="2016333"/>
            </a:xfrm>
            <a:custGeom>
              <a:avLst/>
              <a:gdLst/>
              <a:ahLst/>
              <a:cxnLst/>
              <a:rect r="r" b="b" t="t" l="l"/>
              <a:pathLst>
                <a:path h="2016333" w="1615679">
                  <a:moveTo>
                    <a:pt x="126202" y="0"/>
                  </a:moveTo>
                  <a:lnTo>
                    <a:pt x="1489477" y="0"/>
                  </a:lnTo>
                  <a:cubicBezTo>
                    <a:pt x="1522947" y="0"/>
                    <a:pt x="1555047" y="13296"/>
                    <a:pt x="1578715" y="36964"/>
                  </a:cubicBezTo>
                  <a:cubicBezTo>
                    <a:pt x="1602383" y="60631"/>
                    <a:pt x="1615679" y="92731"/>
                    <a:pt x="1615679" y="126202"/>
                  </a:cubicBezTo>
                  <a:lnTo>
                    <a:pt x="1615679" y="1890131"/>
                  </a:lnTo>
                  <a:cubicBezTo>
                    <a:pt x="1615679" y="1959830"/>
                    <a:pt x="1559176" y="2016333"/>
                    <a:pt x="1489477" y="2016333"/>
                  </a:cubicBezTo>
                  <a:lnTo>
                    <a:pt x="126202" y="2016333"/>
                  </a:lnTo>
                  <a:cubicBezTo>
                    <a:pt x="56503" y="2016333"/>
                    <a:pt x="0" y="1959830"/>
                    <a:pt x="0" y="1890131"/>
                  </a:cubicBezTo>
                  <a:lnTo>
                    <a:pt x="0" y="126202"/>
                  </a:lnTo>
                  <a:cubicBezTo>
                    <a:pt x="0" y="56503"/>
                    <a:pt x="56503" y="0"/>
                    <a:pt x="1262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15679" cy="2054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11698" y="1752934"/>
            <a:ext cx="8876302" cy="6781133"/>
            <a:chOff x="0" y="0"/>
            <a:chExt cx="26335787" cy="201194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335735" cy="20119595"/>
            </a:xfrm>
            <a:custGeom>
              <a:avLst/>
              <a:gdLst/>
              <a:ahLst/>
              <a:cxnLst/>
              <a:rect r="r" b="b" t="t" l="l"/>
              <a:pathLst>
                <a:path h="20119595" w="26335735">
                  <a:moveTo>
                    <a:pt x="5846064" y="0"/>
                  </a:moveTo>
                  <a:cubicBezTo>
                    <a:pt x="2617343" y="0"/>
                    <a:pt x="0" y="2617343"/>
                    <a:pt x="0" y="5846064"/>
                  </a:cubicBezTo>
                  <a:lnTo>
                    <a:pt x="0" y="14273530"/>
                  </a:lnTo>
                  <a:cubicBezTo>
                    <a:pt x="0" y="17502124"/>
                    <a:pt x="2617343" y="20119595"/>
                    <a:pt x="5846064" y="20119595"/>
                  </a:cubicBezTo>
                  <a:lnTo>
                    <a:pt x="26335735" y="20119595"/>
                  </a:lnTo>
                  <a:lnTo>
                    <a:pt x="26335735" y="0"/>
                  </a:lnTo>
                  <a:close/>
                </a:path>
              </a:pathLst>
            </a:custGeom>
            <a:blipFill>
              <a:blip r:embed="rId4"/>
              <a:stretch>
                <a:fillRect l="-10556" t="0" r="-3895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0496" y="1815096"/>
            <a:ext cx="10479265" cy="8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</a:pPr>
            <a:r>
              <a:rPr lang="en-US" b="true" sz="4540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 1ST DATA INNOVATORS CHALLENGE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9686" y="2637371"/>
            <a:ext cx="7737293" cy="2225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7"/>
              </a:lnSpc>
            </a:pPr>
            <a:r>
              <a:rPr lang="en-US" b="true" sz="6069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ANALYSIS AND FINDINGS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590" y="5890498"/>
            <a:ext cx="622948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3399" spc="-67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Team Name: </a:t>
            </a:r>
            <a:r>
              <a:rPr lang="en-US" sz="3399" spc="-6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Data Hunters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0420" y="7295929"/>
            <a:ext cx="531582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399" i="true" spc="-67">
                <a:solidFill>
                  <a:srgbClr val="000000"/>
                </a:solidFill>
                <a:latin typeface="Arial Nova Italics"/>
                <a:ea typeface="Arial Nova Italics"/>
                <a:cs typeface="Arial Nova Italics"/>
                <a:sym typeface="Arial Nova Italics"/>
              </a:rPr>
              <a:t>Sarkar Tuhassinul Arnob</a:t>
            </a:r>
          </a:p>
          <a:p>
            <a:pPr algn="just">
              <a:lnSpc>
                <a:spcPts val="4079"/>
              </a:lnSpc>
            </a:pPr>
            <a:r>
              <a:rPr lang="en-US" sz="3399" i="true" spc="-67">
                <a:solidFill>
                  <a:srgbClr val="000000"/>
                </a:solidFill>
                <a:latin typeface="Arial Nova Italics"/>
                <a:ea typeface="Arial Nova Italics"/>
                <a:cs typeface="Arial Nova Italics"/>
                <a:sym typeface="Arial Nova Italics"/>
              </a:rPr>
              <a:t>MD Shahjada Sajid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3590" y="6591079"/>
            <a:ext cx="423258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3399" spc="-67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Team  members: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629650"/>
            <a:ext cx="42325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b="true" sz="2700" spc="-54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Date: </a:t>
            </a:r>
            <a:r>
              <a:rPr lang="en-US" sz="2700" spc="-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22/10/2024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160663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1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440188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939607" y="-718557"/>
            <a:ext cx="2839986" cy="3495368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036843" y="427363"/>
            <a:ext cx="497042" cy="49704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764705" y="427363"/>
            <a:ext cx="497042" cy="49704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490065" y="427363"/>
            <a:ext cx="497042" cy="497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490065" y="1029127"/>
            <a:ext cx="497042" cy="497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764705" y="1029127"/>
            <a:ext cx="497042" cy="497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036843" y="1029127"/>
            <a:ext cx="497042" cy="4970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339973" y="2467969"/>
            <a:ext cx="7599634" cy="4504710"/>
          </a:xfrm>
          <a:custGeom>
            <a:avLst/>
            <a:gdLst/>
            <a:ahLst/>
            <a:cxnLst/>
            <a:rect r="r" b="b" t="t" l="l"/>
            <a:pathLst>
              <a:path h="4504710" w="7599634">
                <a:moveTo>
                  <a:pt x="0" y="0"/>
                </a:moveTo>
                <a:lnTo>
                  <a:pt x="7599634" y="0"/>
                </a:lnTo>
                <a:lnTo>
                  <a:pt x="7599634" y="4504710"/>
                </a:lnTo>
                <a:lnTo>
                  <a:pt x="0" y="4504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99139" y="2449838"/>
            <a:ext cx="5898824" cy="4522841"/>
          </a:xfrm>
          <a:custGeom>
            <a:avLst/>
            <a:gdLst/>
            <a:ahLst/>
            <a:cxnLst/>
            <a:rect r="r" b="b" t="t" l="l"/>
            <a:pathLst>
              <a:path h="4522841" w="5898824">
                <a:moveTo>
                  <a:pt x="0" y="0"/>
                </a:moveTo>
                <a:lnTo>
                  <a:pt x="5898824" y="0"/>
                </a:lnTo>
                <a:lnTo>
                  <a:pt x="5898824" y="4522841"/>
                </a:lnTo>
                <a:lnTo>
                  <a:pt x="0" y="4522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65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23231" y="1604658"/>
            <a:ext cx="10873498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Q6: Average Delivery Time (Free vs. Premium Subscription)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5965" y="7690229"/>
            <a:ext cx="10873498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Q7: Total Number of Subscribed Customers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-2671135" y="8532866"/>
            <a:ext cx="9769098" cy="1273114"/>
            <a:chOff x="0" y="0"/>
            <a:chExt cx="2572931" cy="33530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72931" cy="335306"/>
            </a:xfrm>
            <a:custGeom>
              <a:avLst/>
              <a:gdLst/>
              <a:ahLst/>
              <a:cxnLst/>
              <a:rect r="r" b="b" t="t" l="l"/>
              <a:pathLst>
                <a:path h="335306" w="2572931">
                  <a:moveTo>
                    <a:pt x="79249" y="0"/>
                  </a:moveTo>
                  <a:lnTo>
                    <a:pt x="2493682" y="0"/>
                  </a:lnTo>
                  <a:cubicBezTo>
                    <a:pt x="2537450" y="0"/>
                    <a:pt x="2572931" y="35481"/>
                    <a:pt x="2572931" y="79249"/>
                  </a:cubicBezTo>
                  <a:lnTo>
                    <a:pt x="2572931" y="256057"/>
                  </a:lnTo>
                  <a:cubicBezTo>
                    <a:pt x="2572931" y="299825"/>
                    <a:pt x="2537450" y="335306"/>
                    <a:pt x="2493682" y="335306"/>
                  </a:cubicBezTo>
                  <a:lnTo>
                    <a:pt x="79249" y="335306"/>
                  </a:lnTo>
                  <a:cubicBezTo>
                    <a:pt x="35481" y="335306"/>
                    <a:pt x="0" y="299825"/>
                    <a:pt x="0" y="256057"/>
                  </a:cubicBezTo>
                  <a:lnTo>
                    <a:pt x="0" y="79249"/>
                  </a:lnTo>
                  <a:cubicBezTo>
                    <a:pt x="0" y="35481"/>
                    <a:pt x="35481" y="0"/>
                    <a:pt x="792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572931" cy="373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-977149" y="8912247"/>
            <a:ext cx="735895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399" spc="-67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Subscribed Customers: 3369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1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875424" y="5821101"/>
            <a:ext cx="4978662" cy="2387330"/>
            <a:chOff x="0" y="0"/>
            <a:chExt cx="1311253" cy="6287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1253" cy="628762"/>
            </a:xfrm>
            <a:custGeom>
              <a:avLst/>
              <a:gdLst/>
              <a:ahLst/>
              <a:cxnLst/>
              <a:rect r="r" b="b" t="t" l="l"/>
              <a:pathLst>
                <a:path h="628762" w="1311253">
                  <a:moveTo>
                    <a:pt x="43541" y="0"/>
                  </a:moveTo>
                  <a:lnTo>
                    <a:pt x="1267712" y="0"/>
                  </a:lnTo>
                  <a:cubicBezTo>
                    <a:pt x="1291759" y="0"/>
                    <a:pt x="1311253" y="19494"/>
                    <a:pt x="1311253" y="43541"/>
                  </a:cubicBezTo>
                  <a:lnTo>
                    <a:pt x="1311253" y="585221"/>
                  </a:lnTo>
                  <a:cubicBezTo>
                    <a:pt x="1311253" y="609268"/>
                    <a:pt x="1291759" y="628762"/>
                    <a:pt x="1267712" y="628762"/>
                  </a:cubicBezTo>
                  <a:lnTo>
                    <a:pt x="43541" y="628762"/>
                  </a:lnTo>
                  <a:cubicBezTo>
                    <a:pt x="19494" y="628762"/>
                    <a:pt x="0" y="609268"/>
                    <a:pt x="0" y="585221"/>
                  </a:cubicBezTo>
                  <a:lnTo>
                    <a:pt x="0" y="43541"/>
                  </a:lnTo>
                  <a:cubicBezTo>
                    <a:pt x="0" y="19494"/>
                    <a:pt x="19494" y="0"/>
                    <a:pt x="435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11253" cy="666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044039" y="-223443"/>
            <a:ext cx="6351371" cy="3605418"/>
            <a:chOff x="0" y="0"/>
            <a:chExt cx="1672789" cy="9495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2789" cy="949575"/>
            </a:xfrm>
            <a:custGeom>
              <a:avLst/>
              <a:gdLst/>
              <a:ahLst/>
              <a:cxnLst/>
              <a:rect r="r" b="b" t="t" l="l"/>
              <a:pathLst>
                <a:path h="949575" w="1672789">
                  <a:moveTo>
                    <a:pt x="121894" y="0"/>
                  </a:moveTo>
                  <a:lnTo>
                    <a:pt x="1550896" y="0"/>
                  </a:lnTo>
                  <a:cubicBezTo>
                    <a:pt x="1618216" y="0"/>
                    <a:pt x="1672789" y="54574"/>
                    <a:pt x="1672789" y="121894"/>
                  </a:cubicBezTo>
                  <a:lnTo>
                    <a:pt x="1672789" y="827681"/>
                  </a:lnTo>
                  <a:cubicBezTo>
                    <a:pt x="1672789" y="895001"/>
                    <a:pt x="1618216" y="949575"/>
                    <a:pt x="1550896" y="949575"/>
                  </a:cubicBezTo>
                  <a:lnTo>
                    <a:pt x="121894" y="949575"/>
                  </a:lnTo>
                  <a:cubicBezTo>
                    <a:pt x="54574" y="949575"/>
                    <a:pt x="0" y="895001"/>
                    <a:pt x="0" y="827681"/>
                  </a:cubicBezTo>
                  <a:lnTo>
                    <a:pt x="0" y="121894"/>
                  </a:lnTo>
                  <a:cubicBezTo>
                    <a:pt x="0" y="54574"/>
                    <a:pt x="54574" y="0"/>
                    <a:pt x="1218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72789" cy="987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41063" y="1456063"/>
            <a:ext cx="6463498" cy="3306557"/>
            <a:chOff x="0" y="0"/>
            <a:chExt cx="1225931" cy="6271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5931" cy="627154"/>
            </a:xfrm>
            <a:custGeom>
              <a:avLst/>
              <a:gdLst/>
              <a:ahLst/>
              <a:cxnLst/>
              <a:rect r="r" b="b" t="t" l="l"/>
              <a:pathLst>
                <a:path h="627154" w="1225931">
                  <a:moveTo>
                    <a:pt x="95823" y="0"/>
                  </a:moveTo>
                  <a:lnTo>
                    <a:pt x="1130107" y="0"/>
                  </a:lnTo>
                  <a:cubicBezTo>
                    <a:pt x="1155521" y="0"/>
                    <a:pt x="1179894" y="10096"/>
                    <a:pt x="1197865" y="28066"/>
                  </a:cubicBezTo>
                  <a:cubicBezTo>
                    <a:pt x="1215835" y="46036"/>
                    <a:pt x="1225931" y="70409"/>
                    <a:pt x="1225931" y="95823"/>
                  </a:cubicBezTo>
                  <a:lnTo>
                    <a:pt x="1225931" y="531331"/>
                  </a:lnTo>
                  <a:cubicBezTo>
                    <a:pt x="1225931" y="556745"/>
                    <a:pt x="1215835" y="581118"/>
                    <a:pt x="1197865" y="599088"/>
                  </a:cubicBezTo>
                  <a:cubicBezTo>
                    <a:pt x="1179894" y="617059"/>
                    <a:pt x="1155521" y="627154"/>
                    <a:pt x="1130107" y="627154"/>
                  </a:cubicBezTo>
                  <a:lnTo>
                    <a:pt x="95823" y="627154"/>
                  </a:lnTo>
                  <a:cubicBezTo>
                    <a:pt x="70409" y="627154"/>
                    <a:pt x="46036" y="617059"/>
                    <a:pt x="28066" y="599088"/>
                  </a:cubicBezTo>
                  <a:cubicBezTo>
                    <a:pt x="10096" y="581118"/>
                    <a:pt x="0" y="556745"/>
                    <a:pt x="0" y="531331"/>
                  </a:cubicBezTo>
                  <a:lnTo>
                    <a:pt x="0" y="95823"/>
                  </a:lnTo>
                  <a:cubicBezTo>
                    <a:pt x="0" y="70409"/>
                    <a:pt x="10096" y="46036"/>
                    <a:pt x="28066" y="28066"/>
                  </a:cubicBezTo>
                  <a:cubicBezTo>
                    <a:pt x="46036" y="10096"/>
                    <a:pt x="70409" y="0"/>
                    <a:pt x="9582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1085" r="0" b="-11085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75965" y="3631998"/>
            <a:ext cx="8725432" cy="6103120"/>
          </a:xfrm>
          <a:custGeom>
            <a:avLst/>
            <a:gdLst/>
            <a:ahLst/>
            <a:cxnLst/>
            <a:rect r="r" b="b" t="t" l="l"/>
            <a:pathLst>
              <a:path h="6103120" w="8725432">
                <a:moveTo>
                  <a:pt x="0" y="0"/>
                </a:moveTo>
                <a:lnTo>
                  <a:pt x="8725433" y="0"/>
                </a:lnTo>
                <a:lnTo>
                  <a:pt x="8725433" y="6103119"/>
                </a:lnTo>
                <a:lnTo>
                  <a:pt x="0" y="6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875424" y="5905822"/>
            <a:ext cx="5194776" cy="193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5235"/>
              </a:lnSpc>
              <a:buFont typeface="Arial"/>
              <a:buChar char="•"/>
            </a:pPr>
            <a:r>
              <a:rPr lang="en-US" sz="3399" spc="146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Mobile: 33.74 %</a:t>
            </a:r>
          </a:p>
          <a:p>
            <a:pPr algn="just" marL="734059" indent="-367030" lvl="1">
              <a:lnSpc>
                <a:spcPts val="5235"/>
              </a:lnSpc>
              <a:buFont typeface="Arial"/>
              <a:buChar char="•"/>
            </a:pPr>
            <a:r>
              <a:rPr lang="en-US" sz="3399" spc="146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Desktop: 33.48 %</a:t>
            </a:r>
          </a:p>
          <a:p>
            <a:pPr algn="just" marL="734059" indent="-367030" lvl="1">
              <a:lnSpc>
                <a:spcPts val="5235"/>
              </a:lnSpc>
              <a:buFont typeface="Arial"/>
              <a:buChar char="•"/>
            </a:pPr>
            <a:r>
              <a:rPr lang="en-US" sz="3399" spc="146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Tablet: 32.78 %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5965" y="2200601"/>
            <a:ext cx="10165098" cy="172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Q8: Percentage of Customers Using Devices (Mobile, Desktop, Tablet)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47908"/>
            <a:ext cx="12531745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Q9: Average Purchase Amount (Discounted vs. Non-Discounted)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7693"/>
            <a:ext cx="5547693" cy="133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1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75965" y="1716737"/>
            <a:ext cx="7374200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13576" y="885369"/>
            <a:ext cx="8148847" cy="5798577"/>
            <a:chOff x="0" y="0"/>
            <a:chExt cx="2146198" cy="15271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6198" cy="1527197"/>
            </a:xfrm>
            <a:custGeom>
              <a:avLst/>
              <a:gdLst/>
              <a:ahLst/>
              <a:cxnLst/>
              <a:rect r="r" b="b" t="t" l="l"/>
              <a:pathLst>
                <a:path h="1527197" w="2146198">
                  <a:moveTo>
                    <a:pt x="95006" y="0"/>
                  </a:moveTo>
                  <a:lnTo>
                    <a:pt x="2051192" y="0"/>
                  </a:lnTo>
                  <a:cubicBezTo>
                    <a:pt x="2103663" y="0"/>
                    <a:pt x="2146198" y="42536"/>
                    <a:pt x="2146198" y="95006"/>
                  </a:cubicBezTo>
                  <a:lnTo>
                    <a:pt x="2146198" y="1432191"/>
                  </a:lnTo>
                  <a:cubicBezTo>
                    <a:pt x="2146198" y="1457388"/>
                    <a:pt x="2136189" y="1481553"/>
                    <a:pt x="2118372" y="1499371"/>
                  </a:cubicBezTo>
                  <a:cubicBezTo>
                    <a:pt x="2100555" y="1517188"/>
                    <a:pt x="2076389" y="1527197"/>
                    <a:pt x="2051192" y="1527197"/>
                  </a:cubicBezTo>
                  <a:lnTo>
                    <a:pt x="95006" y="1527197"/>
                  </a:lnTo>
                  <a:cubicBezTo>
                    <a:pt x="69809" y="1527197"/>
                    <a:pt x="45644" y="1517188"/>
                    <a:pt x="27827" y="1499371"/>
                  </a:cubicBezTo>
                  <a:cubicBezTo>
                    <a:pt x="10010" y="1481553"/>
                    <a:pt x="0" y="1457388"/>
                    <a:pt x="0" y="1432191"/>
                  </a:cubicBezTo>
                  <a:lnTo>
                    <a:pt x="0" y="95006"/>
                  </a:lnTo>
                  <a:cubicBezTo>
                    <a:pt x="0" y="69809"/>
                    <a:pt x="10010" y="45644"/>
                    <a:pt x="27827" y="27827"/>
                  </a:cubicBezTo>
                  <a:cubicBezTo>
                    <a:pt x="45644" y="10010"/>
                    <a:pt x="69809" y="0"/>
                    <a:pt x="95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46198" cy="156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04689" y="2512076"/>
            <a:ext cx="5126592" cy="5293383"/>
            <a:chOff x="0" y="0"/>
            <a:chExt cx="1149906" cy="11873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9906" cy="1187318"/>
            </a:xfrm>
            <a:custGeom>
              <a:avLst/>
              <a:gdLst/>
              <a:ahLst/>
              <a:cxnLst/>
              <a:rect r="r" b="b" t="t" l="l"/>
              <a:pathLst>
                <a:path h="1187318" w="1149906">
                  <a:moveTo>
                    <a:pt x="151015" y="0"/>
                  </a:moveTo>
                  <a:lnTo>
                    <a:pt x="998891" y="0"/>
                  </a:lnTo>
                  <a:cubicBezTo>
                    <a:pt x="1038943" y="0"/>
                    <a:pt x="1077354" y="15910"/>
                    <a:pt x="1105675" y="44231"/>
                  </a:cubicBezTo>
                  <a:cubicBezTo>
                    <a:pt x="1133996" y="72552"/>
                    <a:pt x="1149906" y="110963"/>
                    <a:pt x="1149906" y="151015"/>
                  </a:cubicBezTo>
                  <a:lnTo>
                    <a:pt x="1149906" y="1036303"/>
                  </a:lnTo>
                  <a:cubicBezTo>
                    <a:pt x="1149906" y="1119706"/>
                    <a:pt x="1082294" y="1187318"/>
                    <a:pt x="998891" y="1187318"/>
                  </a:cubicBezTo>
                  <a:lnTo>
                    <a:pt x="151015" y="1187318"/>
                  </a:lnTo>
                  <a:cubicBezTo>
                    <a:pt x="67612" y="1187318"/>
                    <a:pt x="0" y="1119706"/>
                    <a:pt x="0" y="1036303"/>
                  </a:cubicBezTo>
                  <a:lnTo>
                    <a:pt x="0" y="151015"/>
                  </a:lnTo>
                  <a:cubicBezTo>
                    <a:pt x="0" y="67612"/>
                    <a:pt x="67612" y="0"/>
                    <a:pt x="151015" y="0"/>
                  </a:cubicBezTo>
                  <a:close/>
                </a:path>
              </a:pathLst>
            </a:custGeom>
            <a:blipFill>
              <a:blip r:embed="rId2"/>
              <a:stretch>
                <a:fillRect l="-27415" t="0" r="-2741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445645" y="-27746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3085794"/>
            <a:ext cx="10558029" cy="5558757"/>
          </a:xfrm>
          <a:custGeom>
            <a:avLst/>
            <a:gdLst/>
            <a:ahLst/>
            <a:cxnLst/>
            <a:rect r="r" b="b" t="t" l="l"/>
            <a:pathLst>
              <a:path h="5558757" w="10558029">
                <a:moveTo>
                  <a:pt x="0" y="0"/>
                </a:moveTo>
                <a:lnTo>
                  <a:pt x="10558029" y="0"/>
                </a:lnTo>
                <a:lnTo>
                  <a:pt x="10558029" y="5558757"/>
                </a:lnTo>
                <a:lnTo>
                  <a:pt x="0" y="5558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1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044039" y="-223443"/>
            <a:ext cx="6351371" cy="3605418"/>
            <a:chOff x="0" y="0"/>
            <a:chExt cx="1672789" cy="9495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72789" cy="949575"/>
            </a:xfrm>
            <a:custGeom>
              <a:avLst/>
              <a:gdLst/>
              <a:ahLst/>
              <a:cxnLst/>
              <a:rect r="r" b="b" t="t" l="l"/>
              <a:pathLst>
                <a:path h="949575" w="1672789">
                  <a:moveTo>
                    <a:pt x="121894" y="0"/>
                  </a:moveTo>
                  <a:lnTo>
                    <a:pt x="1550896" y="0"/>
                  </a:lnTo>
                  <a:cubicBezTo>
                    <a:pt x="1618216" y="0"/>
                    <a:pt x="1672789" y="54574"/>
                    <a:pt x="1672789" y="121894"/>
                  </a:cubicBezTo>
                  <a:lnTo>
                    <a:pt x="1672789" y="827681"/>
                  </a:lnTo>
                  <a:cubicBezTo>
                    <a:pt x="1672789" y="895001"/>
                    <a:pt x="1618216" y="949575"/>
                    <a:pt x="1550896" y="949575"/>
                  </a:cubicBezTo>
                  <a:lnTo>
                    <a:pt x="121894" y="949575"/>
                  </a:lnTo>
                  <a:cubicBezTo>
                    <a:pt x="54574" y="949575"/>
                    <a:pt x="0" y="895001"/>
                    <a:pt x="0" y="827681"/>
                  </a:cubicBezTo>
                  <a:lnTo>
                    <a:pt x="0" y="121894"/>
                  </a:lnTo>
                  <a:cubicBezTo>
                    <a:pt x="0" y="54574"/>
                    <a:pt x="54574" y="0"/>
                    <a:pt x="1218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72789" cy="987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41063" y="1057746"/>
            <a:ext cx="6831337" cy="3494734"/>
            <a:chOff x="0" y="0"/>
            <a:chExt cx="1225931" cy="6271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5931" cy="627154"/>
            </a:xfrm>
            <a:custGeom>
              <a:avLst/>
              <a:gdLst/>
              <a:ahLst/>
              <a:cxnLst/>
              <a:rect r="r" b="b" t="t" l="l"/>
              <a:pathLst>
                <a:path h="627154" w="1225931">
                  <a:moveTo>
                    <a:pt x="90664" y="0"/>
                  </a:moveTo>
                  <a:lnTo>
                    <a:pt x="1135267" y="0"/>
                  </a:lnTo>
                  <a:cubicBezTo>
                    <a:pt x="1185339" y="0"/>
                    <a:pt x="1225931" y="40591"/>
                    <a:pt x="1225931" y="90664"/>
                  </a:cubicBezTo>
                  <a:lnTo>
                    <a:pt x="1225931" y="536491"/>
                  </a:lnTo>
                  <a:cubicBezTo>
                    <a:pt x="1225931" y="560536"/>
                    <a:pt x="1216379" y="583597"/>
                    <a:pt x="1199376" y="600599"/>
                  </a:cubicBezTo>
                  <a:cubicBezTo>
                    <a:pt x="1182373" y="617602"/>
                    <a:pt x="1159313" y="627154"/>
                    <a:pt x="1135267" y="627154"/>
                  </a:cubicBezTo>
                  <a:lnTo>
                    <a:pt x="90664" y="627154"/>
                  </a:lnTo>
                  <a:cubicBezTo>
                    <a:pt x="40591" y="627154"/>
                    <a:pt x="0" y="586563"/>
                    <a:pt x="0" y="536491"/>
                  </a:cubicBezTo>
                  <a:lnTo>
                    <a:pt x="0" y="90664"/>
                  </a:lnTo>
                  <a:cubicBezTo>
                    <a:pt x="0" y="40591"/>
                    <a:pt x="40591" y="0"/>
                    <a:pt x="9066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5117" r="0" b="-1511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75965" y="3148012"/>
            <a:ext cx="10165098" cy="5919573"/>
          </a:xfrm>
          <a:custGeom>
            <a:avLst/>
            <a:gdLst/>
            <a:ahLst/>
            <a:cxnLst/>
            <a:rect r="r" b="b" t="t" l="l"/>
            <a:pathLst>
              <a:path h="5919573" w="10165098">
                <a:moveTo>
                  <a:pt x="0" y="0"/>
                </a:moveTo>
                <a:lnTo>
                  <a:pt x="10165098" y="0"/>
                </a:lnTo>
                <a:lnTo>
                  <a:pt x="10165098" y="5919574"/>
                </a:lnTo>
                <a:lnTo>
                  <a:pt x="0" y="5919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763266" y="5482300"/>
            <a:ext cx="6309333" cy="2014115"/>
            <a:chOff x="0" y="0"/>
            <a:chExt cx="1969633" cy="6287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69633" cy="628762"/>
            </a:xfrm>
            <a:custGeom>
              <a:avLst/>
              <a:gdLst/>
              <a:ahLst/>
              <a:cxnLst/>
              <a:rect r="r" b="b" t="t" l="l"/>
              <a:pathLst>
                <a:path h="628762" w="1969633">
                  <a:moveTo>
                    <a:pt x="34358" y="0"/>
                  </a:moveTo>
                  <a:lnTo>
                    <a:pt x="1935276" y="0"/>
                  </a:lnTo>
                  <a:cubicBezTo>
                    <a:pt x="1954251" y="0"/>
                    <a:pt x="1969633" y="15382"/>
                    <a:pt x="1969633" y="34358"/>
                  </a:cubicBezTo>
                  <a:lnTo>
                    <a:pt x="1969633" y="594404"/>
                  </a:lnTo>
                  <a:cubicBezTo>
                    <a:pt x="1969633" y="613379"/>
                    <a:pt x="1954251" y="628762"/>
                    <a:pt x="1935276" y="628762"/>
                  </a:cubicBezTo>
                  <a:lnTo>
                    <a:pt x="34358" y="628762"/>
                  </a:lnTo>
                  <a:cubicBezTo>
                    <a:pt x="15382" y="628762"/>
                    <a:pt x="0" y="613379"/>
                    <a:pt x="0" y="594404"/>
                  </a:cubicBezTo>
                  <a:lnTo>
                    <a:pt x="0" y="34358"/>
                  </a:lnTo>
                  <a:cubicBezTo>
                    <a:pt x="0" y="15382"/>
                    <a:pt x="15382" y="0"/>
                    <a:pt x="3435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69633" cy="666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241063" y="5788499"/>
            <a:ext cx="7353739" cy="108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7"/>
              </a:lnSpc>
            </a:pPr>
            <a:r>
              <a:rPr lang="en-US" sz="2868" spc="123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Most Common Payment Method: </a:t>
            </a:r>
          </a:p>
          <a:p>
            <a:pPr algn="ctr">
              <a:lnSpc>
                <a:spcPts val="4417"/>
              </a:lnSpc>
            </a:pPr>
            <a:r>
              <a:rPr lang="en-US" b="true" sz="2868" spc="123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Bank Transfer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5965" y="2200601"/>
            <a:ext cx="10165098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Q10: Most Common Payment Method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2063"/>
            <a:ext cx="7860027" cy="1176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Analysis and Insights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97101"/>
            <a:ext cx="8138933" cy="87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2: Intermediate Insights 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3075949"/>
            <a:ext cx="7860027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13576" y="885369"/>
            <a:ext cx="8148847" cy="5798577"/>
            <a:chOff x="0" y="0"/>
            <a:chExt cx="2146198" cy="15271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6198" cy="1527197"/>
            </a:xfrm>
            <a:custGeom>
              <a:avLst/>
              <a:gdLst/>
              <a:ahLst/>
              <a:cxnLst/>
              <a:rect r="r" b="b" t="t" l="l"/>
              <a:pathLst>
                <a:path h="1527197" w="2146198">
                  <a:moveTo>
                    <a:pt x="95006" y="0"/>
                  </a:moveTo>
                  <a:lnTo>
                    <a:pt x="2051192" y="0"/>
                  </a:lnTo>
                  <a:cubicBezTo>
                    <a:pt x="2103663" y="0"/>
                    <a:pt x="2146198" y="42536"/>
                    <a:pt x="2146198" y="95006"/>
                  </a:cubicBezTo>
                  <a:lnTo>
                    <a:pt x="2146198" y="1432191"/>
                  </a:lnTo>
                  <a:cubicBezTo>
                    <a:pt x="2146198" y="1457388"/>
                    <a:pt x="2136189" y="1481553"/>
                    <a:pt x="2118372" y="1499371"/>
                  </a:cubicBezTo>
                  <a:cubicBezTo>
                    <a:pt x="2100555" y="1517188"/>
                    <a:pt x="2076389" y="1527197"/>
                    <a:pt x="2051192" y="1527197"/>
                  </a:cubicBezTo>
                  <a:lnTo>
                    <a:pt x="95006" y="1527197"/>
                  </a:lnTo>
                  <a:cubicBezTo>
                    <a:pt x="69809" y="1527197"/>
                    <a:pt x="45644" y="1517188"/>
                    <a:pt x="27827" y="1499371"/>
                  </a:cubicBezTo>
                  <a:cubicBezTo>
                    <a:pt x="10010" y="1481553"/>
                    <a:pt x="0" y="1457388"/>
                    <a:pt x="0" y="1432191"/>
                  </a:cubicBezTo>
                  <a:lnTo>
                    <a:pt x="0" y="95006"/>
                  </a:lnTo>
                  <a:cubicBezTo>
                    <a:pt x="0" y="69809"/>
                    <a:pt x="10010" y="45644"/>
                    <a:pt x="27827" y="27827"/>
                  </a:cubicBezTo>
                  <a:cubicBezTo>
                    <a:pt x="45644" y="10010"/>
                    <a:pt x="69809" y="0"/>
                    <a:pt x="95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46198" cy="156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96952" y="2278076"/>
            <a:ext cx="5647148" cy="6820340"/>
            <a:chOff x="0" y="0"/>
            <a:chExt cx="983083" cy="11873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3083" cy="1187318"/>
            </a:xfrm>
            <a:custGeom>
              <a:avLst/>
              <a:gdLst/>
              <a:ahLst/>
              <a:cxnLst/>
              <a:rect r="r" b="b" t="t" l="l"/>
              <a:pathLst>
                <a:path h="1187318" w="983083">
                  <a:moveTo>
                    <a:pt x="137094" y="0"/>
                  </a:moveTo>
                  <a:lnTo>
                    <a:pt x="845988" y="0"/>
                  </a:lnTo>
                  <a:cubicBezTo>
                    <a:pt x="921704" y="0"/>
                    <a:pt x="983083" y="61379"/>
                    <a:pt x="983083" y="137094"/>
                  </a:cubicBezTo>
                  <a:lnTo>
                    <a:pt x="983083" y="1050223"/>
                  </a:lnTo>
                  <a:cubicBezTo>
                    <a:pt x="983083" y="1125938"/>
                    <a:pt x="921704" y="1187318"/>
                    <a:pt x="845988" y="1187318"/>
                  </a:cubicBezTo>
                  <a:lnTo>
                    <a:pt x="137094" y="1187318"/>
                  </a:lnTo>
                  <a:cubicBezTo>
                    <a:pt x="61379" y="1187318"/>
                    <a:pt x="0" y="1125938"/>
                    <a:pt x="0" y="1050223"/>
                  </a:cubicBezTo>
                  <a:lnTo>
                    <a:pt x="0" y="137094"/>
                  </a:lnTo>
                  <a:cubicBezTo>
                    <a:pt x="0" y="61379"/>
                    <a:pt x="61379" y="0"/>
                    <a:pt x="137094" y="0"/>
                  </a:cubicBezTo>
                  <a:close/>
                </a:path>
              </a:pathLst>
            </a:custGeom>
            <a:blipFill>
              <a:blip r:embed="rId2"/>
              <a:stretch>
                <a:fillRect l="-61219" t="0" r="-19942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445645" y="-27746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379198"/>
            <a:ext cx="9958710" cy="473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Q1: What are the average review scores of users of the most common payment method?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Q2: What is the correlation between time spent on the website and purchase amount? Do customers who spend more time on the website purchase more items?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Q3: What percentage of customers are satisfied (rating of 4 or 5) and are also return customers?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Q4: What is the relationship between the number of items purchased and customer satisfaction?</a:t>
            </a:r>
          </a:p>
          <a:p>
            <a:pPr algn="just">
              <a:lnSpc>
                <a:spcPts val="3821"/>
              </a:lnSpc>
            </a:pPr>
            <a:r>
              <a:rPr lang="en-US" b="true" sz="2288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Q5: Which location has the 2nd highest average purchase amount?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612152" y="2271733"/>
            <a:ext cx="5647148" cy="6820340"/>
            <a:chOff x="0" y="0"/>
            <a:chExt cx="983083" cy="11873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3083" cy="1187318"/>
            </a:xfrm>
            <a:custGeom>
              <a:avLst/>
              <a:gdLst/>
              <a:ahLst/>
              <a:cxnLst/>
              <a:rect r="r" b="b" t="t" l="l"/>
              <a:pathLst>
                <a:path h="1187318" w="983083">
                  <a:moveTo>
                    <a:pt x="137094" y="0"/>
                  </a:moveTo>
                  <a:lnTo>
                    <a:pt x="845988" y="0"/>
                  </a:lnTo>
                  <a:cubicBezTo>
                    <a:pt x="921704" y="0"/>
                    <a:pt x="983083" y="61379"/>
                    <a:pt x="983083" y="137094"/>
                  </a:cubicBezTo>
                  <a:lnTo>
                    <a:pt x="983083" y="1050223"/>
                  </a:lnTo>
                  <a:cubicBezTo>
                    <a:pt x="983083" y="1125938"/>
                    <a:pt x="921704" y="1187318"/>
                    <a:pt x="845988" y="1187318"/>
                  </a:cubicBezTo>
                  <a:lnTo>
                    <a:pt x="137094" y="1187318"/>
                  </a:lnTo>
                  <a:cubicBezTo>
                    <a:pt x="61379" y="1187318"/>
                    <a:pt x="0" y="1125938"/>
                    <a:pt x="0" y="1050223"/>
                  </a:cubicBezTo>
                  <a:lnTo>
                    <a:pt x="0" y="137094"/>
                  </a:lnTo>
                  <a:cubicBezTo>
                    <a:pt x="0" y="61379"/>
                    <a:pt x="61379" y="0"/>
                    <a:pt x="137094" y="0"/>
                  </a:cubicBezTo>
                  <a:close/>
                </a:path>
              </a:pathLst>
            </a:custGeom>
            <a:blipFill>
              <a:blip r:embed="rId5"/>
              <a:stretch>
                <a:fillRect l="-10387" t="0" r="-10387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038790"/>
            <a:ext cx="11789110" cy="2290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Q2: What is the correlation between time spent on the website and purchase amount? Do customers who spend more time on the website purchase more items?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7693"/>
            <a:ext cx="5547693" cy="133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2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75965" y="1716737"/>
            <a:ext cx="7374200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-1017287" y="3265638"/>
            <a:ext cx="10462933" cy="2234061"/>
            <a:chOff x="0" y="0"/>
            <a:chExt cx="2755669" cy="5883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55670" cy="588395"/>
            </a:xfrm>
            <a:custGeom>
              <a:avLst/>
              <a:gdLst/>
              <a:ahLst/>
              <a:cxnLst/>
              <a:rect r="r" b="b" t="t" l="l"/>
              <a:pathLst>
                <a:path h="588395" w="2755670">
                  <a:moveTo>
                    <a:pt x="73994" y="0"/>
                  </a:moveTo>
                  <a:lnTo>
                    <a:pt x="2681676" y="0"/>
                  </a:lnTo>
                  <a:cubicBezTo>
                    <a:pt x="2701300" y="0"/>
                    <a:pt x="2720121" y="7796"/>
                    <a:pt x="2733997" y="21672"/>
                  </a:cubicBezTo>
                  <a:cubicBezTo>
                    <a:pt x="2747874" y="35549"/>
                    <a:pt x="2755670" y="54369"/>
                    <a:pt x="2755670" y="73994"/>
                  </a:cubicBezTo>
                  <a:lnTo>
                    <a:pt x="2755670" y="514401"/>
                  </a:lnTo>
                  <a:cubicBezTo>
                    <a:pt x="2755670" y="555267"/>
                    <a:pt x="2722541" y="588395"/>
                    <a:pt x="2681676" y="588395"/>
                  </a:cubicBezTo>
                  <a:lnTo>
                    <a:pt x="73994" y="588395"/>
                  </a:lnTo>
                  <a:cubicBezTo>
                    <a:pt x="54369" y="588395"/>
                    <a:pt x="35549" y="580599"/>
                    <a:pt x="21672" y="566722"/>
                  </a:cubicBezTo>
                  <a:cubicBezTo>
                    <a:pt x="7796" y="552846"/>
                    <a:pt x="0" y="534025"/>
                    <a:pt x="0" y="514401"/>
                  </a:cubicBezTo>
                  <a:lnTo>
                    <a:pt x="0" y="73994"/>
                  </a:lnTo>
                  <a:cubicBezTo>
                    <a:pt x="0" y="54369"/>
                    <a:pt x="7796" y="35549"/>
                    <a:pt x="21672" y="21672"/>
                  </a:cubicBezTo>
                  <a:cubicBezTo>
                    <a:pt x="35549" y="7796"/>
                    <a:pt x="54369" y="0"/>
                    <a:pt x="739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55669" cy="626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5965" y="4554038"/>
            <a:ext cx="7812762" cy="514350"/>
            <a:chOff x="0" y="0"/>
            <a:chExt cx="10417015" cy="685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85018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799"/>
                  </a:lnTo>
                  <a:lnTo>
                    <a:pt x="0" y="34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05070" y="0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Average Review Score: </a:t>
              </a:r>
              <a:r>
                <a:rPr lang="en-US" b="true" sz="3399" spc="-67">
                  <a:solidFill>
                    <a:srgbClr val="FFFFFF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3.0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5965" y="3868319"/>
            <a:ext cx="7812762" cy="514350"/>
            <a:chOff x="0" y="0"/>
            <a:chExt cx="10417015" cy="685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70000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800"/>
                  </a:lnTo>
                  <a:lnTo>
                    <a:pt x="0" y="34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605070" y="0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Payment Method: </a:t>
              </a:r>
              <a:r>
                <a:rPr lang="en-US" b="true" sz="3399" spc="-67">
                  <a:solidFill>
                    <a:srgbClr val="FFFFFF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Bank Transfer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613977" y="366349"/>
            <a:ext cx="8148847" cy="5798577"/>
            <a:chOff x="0" y="0"/>
            <a:chExt cx="2146198" cy="15271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46198" cy="1527197"/>
            </a:xfrm>
            <a:custGeom>
              <a:avLst/>
              <a:gdLst/>
              <a:ahLst/>
              <a:cxnLst/>
              <a:rect r="r" b="b" t="t" l="l"/>
              <a:pathLst>
                <a:path h="1527197" w="2146198">
                  <a:moveTo>
                    <a:pt x="95006" y="0"/>
                  </a:moveTo>
                  <a:lnTo>
                    <a:pt x="2051192" y="0"/>
                  </a:lnTo>
                  <a:cubicBezTo>
                    <a:pt x="2103663" y="0"/>
                    <a:pt x="2146198" y="42536"/>
                    <a:pt x="2146198" y="95006"/>
                  </a:cubicBezTo>
                  <a:lnTo>
                    <a:pt x="2146198" y="1432191"/>
                  </a:lnTo>
                  <a:cubicBezTo>
                    <a:pt x="2146198" y="1457388"/>
                    <a:pt x="2136189" y="1481553"/>
                    <a:pt x="2118372" y="1499371"/>
                  </a:cubicBezTo>
                  <a:cubicBezTo>
                    <a:pt x="2100555" y="1517188"/>
                    <a:pt x="2076389" y="1527197"/>
                    <a:pt x="2051192" y="1527197"/>
                  </a:cubicBezTo>
                  <a:lnTo>
                    <a:pt x="95006" y="1527197"/>
                  </a:lnTo>
                  <a:cubicBezTo>
                    <a:pt x="69809" y="1527197"/>
                    <a:pt x="45644" y="1517188"/>
                    <a:pt x="27827" y="1499371"/>
                  </a:cubicBezTo>
                  <a:cubicBezTo>
                    <a:pt x="10010" y="1481553"/>
                    <a:pt x="0" y="1457388"/>
                    <a:pt x="0" y="1432191"/>
                  </a:cubicBezTo>
                  <a:lnTo>
                    <a:pt x="0" y="95006"/>
                  </a:lnTo>
                  <a:cubicBezTo>
                    <a:pt x="0" y="69809"/>
                    <a:pt x="10010" y="45644"/>
                    <a:pt x="27827" y="27827"/>
                  </a:cubicBezTo>
                  <a:cubicBezTo>
                    <a:pt x="45644" y="10010"/>
                    <a:pt x="69809" y="0"/>
                    <a:pt x="95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46198" cy="156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503045" y="2433684"/>
            <a:ext cx="6474761" cy="3383619"/>
            <a:chOff x="0" y="0"/>
            <a:chExt cx="1736129" cy="9072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36129" cy="907277"/>
            </a:xfrm>
            <a:custGeom>
              <a:avLst/>
              <a:gdLst/>
              <a:ahLst/>
              <a:cxnLst/>
              <a:rect r="r" b="b" t="t" l="l"/>
              <a:pathLst>
                <a:path h="907277" w="1736129">
                  <a:moveTo>
                    <a:pt x="119571" y="0"/>
                  </a:moveTo>
                  <a:lnTo>
                    <a:pt x="1616559" y="0"/>
                  </a:lnTo>
                  <a:cubicBezTo>
                    <a:pt x="1682596" y="0"/>
                    <a:pt x="1736129" y="53534"/>
                    <a:pt x="1736129" y="119571"/>
                  </a:cubicBezTo>
                  <a:lnTo>
                    <a:pt x="1736129" y="787706"/>
                  </a:lnTo>
                  <a:cubicBezTo>
                    <a:pt x="1736129" y="853743"/>
                    <a:pt x="1682596" y="907277"/>
                    <a:pt x="1616559" y="907277"/>
                  </a:cubicBezTo>
                  <a:lnTo>
                    <a:pt x="119571" y="907277"/>
                  </a:lnTo>
                  <a:cubicBezTo>
                    <a:pt x="87859" y="907277"/>
                    <a:pt x="57445" y="894679"/>
                    <a:pt x="35021" y="872255"/>
                  </a:cubicBezTo>
                  <a:cubicBezTo>
                    <a:pt x="12598" y="849831"/>
                    <a:pt x="0" y="819418"/>
                    <a:pt x="0" y="787706"/>
                  </a:cubicBezTo>
                  <a:lnTo>
                    <a:pt x="0" y="119571"/>
                  </a:lnTo>
                  <a:cubicBezTo>
                    <a:pt x="0" y="53534"/>
                    <a:pt x="53534" y="0"/>
                    <a:pt x="119571" y="0"/>
                  </a:cubicBezTo>
                  <a:close/>
                </a:path>
              </a:pathLst>
            </a:custGeom>
            <a:blipFill>
              <a:blip r:embed="rId4"/>
              <a:stretch>
                <a:fillRect l="-11936" t="-3950" r="0" b="-395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445645" y="-27746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445645" y="7996423"/>
            <a:ext cx="9769098" cy="1261877"/>
            <a:chOff x="0" y="0"/>
            <a:chExt cx="2572931" cy="3323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72931" cy="332346"/>
            </a:xfrm>
            <a:custGeom>
              <a:avLst/>
              <a:gdLst/>
              <a:ahLst/>
              <a:cxnLst/>
              <a:rect r="r" b="b" t="t" l="l"/>
              <a:pathLst>
                <a:path h="332346" w="2572931">
                  <a:moveTo>
                    <a:pt x="79249" y="0"/>
                  </a:moveTo>
                  <a:lnTo>
                    <a:pt x="2493682" y="0"/>
                  </a:lnTo>
                  <a:cubicBezTo>
                    <a:pt x="2537450" y="0"/>
                    <a:pt x="2572931" y="35481"/>
                    <a:pt x="2572931" y="79249"/>
                  </a:cubicBezTo>
                  <a:lnTo>
                    <a:pt x="2572931" y="253097"/>
                  </a:lnTo>
                  <a:cubicBezTo>
                    <a:pt x="2572931" y="296865"/>
                    <a:pt x="2537450" y="332346"/>
                    <a:pt x="2493682" y="332346"/>
                  </a:cubicBezTo>
                  <a:lnTo>
                    <a:pt x="79249" y="332346"/>
                  </a:lnTo>
                  <a:cubicBezTo>
                    <a:pt x="35481" y="332346"/>
                    <a:pt x="0" y="296865"/>
                    <a:pt x="0" y="253097"/>
                  </a:cubicBezTo>
                  <a:lnTo>
                    <a:pt x="0" y="79249"/>
                  </a:lnTo>
                  <a:cubicBezTo>
                    <a:pt x="0" y="35481"/>
                    <a:pt x="35481" y="0"/>
                    <a:pt x="792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572931" cy="370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435630" y="8369425"/>
            <a:ext cx="7812762" cy="514350"/>
            <a:chOff x="0" y="0"/>
            <a:chExt cx="10417015" cy="685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185018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799"/>
                  </a:lnTo>
                  <a:lnTo>
                    <a:pt x="0" y="34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605070" y="0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 Correlation Coefficient:  </a:t>
              </a:r>
              <a:r>
                <a:rPr lang="en-US" b="true" sz="3399" spc="-67">
                  <a:solidFill>
                    <a:srgbClr val="FFFFFF"/>
                  </a:solidFill>
                  <a:latin typeface="Arial Nova Bold"/>
                  <a:ea typeface="Arial Nova Bold"/>
                  <a:cs typeface="Arial Nova Bold"/>
                  <a:sym typeface="Arial Nova Bold"/>
                </a:rPr>
                <a:t>0.010025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1973912"/>
            <a:ext cx="11001630" cy="116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Q1: Average Review Scores of Users of the Most Common Payment Method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2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145815" y="375291"/>
            <a:ext cx="5864271" cy="3553771"/>
            <a:chOff x="0" y="0"/>
            <a:chExt cx="1544499" cy="9359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4500" cy="935973"/>
            </a:xfrm>
            <a:custGeom>
              <a:avLst/>
              <a:gdLst/>
              <a:ahLst/>
              <a:cxnLst/>
              <a:rect r="r" b="b" t="t" l="l"/>
              <a:pathLst>
                <a:path h="935973" w="1544500">
                  <a:moveTo>
                    <a:pt x="132018" y="0"/>
                  </a:moveTo>
                  <a:lnTo>
                    <a:pt x="1412481" y="0"/>
                  </a:lnTo>
                  <a:cubicBezTo>
                    <a:pt x="1485393" y="0"/>
                    <a:pt x="1544500" y="59107"/>
                    <a:pt x="1544500" y="132018"/>
                  </a:cubicBezTo>
                  <a:lnTo>
                    <a:pt x="1544500" y="803954"/>
                  </a:lnTo>
                  <a:cubicBezTo>
                    <a:pt x="1544500" y="838968"/>
                    <a:pt x="1530590" y="872547"/>
                    <a:pt x="1505832" y="897305"/>
                  </a:cubicBezTo>
                  <a:cubicBezTo>
                    <a:pt x="1481074" y="922064"/>
                    <a:pt x="1447495" y="935973"/>
                    <a:pt x="1412481" y="935973"/>
                  </a:cubicBezTo>
                  <a:lnTo>
                    <a:pt x="132018" y="935973"/>
                  </a:lnTo>
                  <a:cubicBezTo>
                    <a:pt x="59107" y="935973"/>
                    <a:pt x="0" y="876866"/>
                    <a:pt x="0" y="803954"/>
                  </a:cubicBezTo>
                  <a:lnTo>
                    <a:pt x="0" y="132018"/>
                  </a:lnTo>
                  <a:cubicBezTo>
                    <a:pt x="0" y="97005"/>
                    <a:pt x="13909" y="63426"/>
                    <a:pt x="38667" y="38667"/>
                  </a:cubicBezTo>
                  <a:cubicBezTo>
                    <a:pt x="63426" y="13909"/>
                    <a:pt x="97005" y="0"/>
                    <a:pt x="1320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44499" cy="974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431725" y="1028700"/>
            <a:ext cx="5073975" cy="3805838"/>
            <a:chOff x="0" y="0"/>
            <a:chExt cx="1225931" cy="9195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5931" cy="919534"/>
            </a:xfrm>
            <a:custGeom>
              <a:avLst/>
              <a:gdLst/>
              <a:ahLst/>
              <a:cxnLst/>
              <a:rect r="r" b="b" t="t" l="l"/>
              <a:pathLst>
                <a:path h="919534" w="1225931">
                  <a:moveTo>
                    <a:pt x="122065" y="0"/>
                  </a:moveTo>
                  <a:lnTo>
                    <a:pt x="1103866" y="0"/>
                  </a:lnTo>
                  <a:cubicBezTo>
                    <a:pt x="1136240" y="0"/>
                    <a:pt x="1167287" y="12860"/>
                    <a:pt x="1190179" y="35752"/>
                  </a:cubicBezTo>
                  <a:cubicBezTo>
                    <a:pt x="1213070" y="58644"/>
                    <a:pt x="1225931" y="89691"/>
                    <a:pt x="1225931" y="122065"/>
                  </a:cubicBezTo>
                  <a:lnTo>
                    <a:pt x="1225931" y="797469"/>
                  </a:lnTo>
                  <a:cubicBezTo>
                    <a:pt x="1225931" y="829843"/>
                    <a:pt x="1213070" y="860891"/>
                    <a:pt x="1190179" y="883782"/>
                  </a:cubicBezTo>
                  <a:cubicBezTo>
                    <a:pt x="1167287" y="906674"/>
                    <a:pt x="1136240" y="919534"/>
                    <a:pt x="1103866" y="919534"/>
                  </a:cubicBezTo>
                  <a:lnTo>
                    <a:pt x="122065" y="919534"/>
                  </a:lnTo>
                  <a:cubicBezTo>
                    <a:pt x="89691" y="919534"/>
                    <a:pt x="58644" y="906674"/>
                    <a:pt x="35752" y="883782"/>
                  </a:cubicBezTo>
                  <a:cubicBezTo>
                    <a:pt x="12860" y="860891"/>
                    <a:pt x="0" y="829843"/>
                    <a:pt x="0" y="797469"/>
                  </a:cubicBezTo>
                  <a:lnTo>
                    <a:pt x="0" y="122065"/>
                  </a:lnTo>
                  <a:cubicBezTo>
                    <a:pt x="0" y="89691"/>
                    <a:pt x="12860" y="58644"/>
                    <a:pt x="35752" y="35752"/>
                  </a:cubicBezTo>
                  <a:cubicBezTo>
                    <a:pt x="58644" y="12860"/>
                    <a:pt x="89691" y="0"/>
                    <a:pt x="122065" y="0"/>
                  </a:cubicBezTo>
                  <a:close/>
                </a:path>
              </a:pathLst>
            </a:custGeom>
            <a:blipFill>
              <a:blip r:embed="rId2"/>
              <a:stretch>
                <a:fillRect l="-6290" t="0" r="-629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762784" y="5525210"/>
            <a:ext cx="9769098" cy="2031877"/>
            <a:chOff x="0" y="0"/>
            <a:chExt cx="2572931" cy="5351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72931" cy="535145"/>
            </a:xfrm>
            <a:custGeom>
              <a:avLst/>
              <a:gdLst/>
              <a:ahLst/>
              <a:cxnLst/>
              <a:rect r="r" b="b" t="t" l="l"/>
              <a:pathLst>
                <a:path h="535145" w="2572931">
                  <a:moveTo>
                    <a:pt x="79249" y="0"/>
                  </a:moveTo>
                  <a:lnTo>
                    <a:pt x="2493682" y="0"/>
                  </a:lnTo>
                  <a:cubicBezTo>
                    <a:pt x="2537450" y="0"/>
                    <a:pt x="2572931" y="35481"/>
                    <a:pt x="2572931" y="79249"/>
                  </a:cubicBezTo>
                  <a:lnTo>
                    <a:pt x="2572931" y="455896"/>
                  </a:lnTo>
                  <a:cubicBezTo>
                    <a:pt x="2572931" y="499664"/>
                    <a:pt x="2537450" y="535145"/>
                    <a:pt x="2493682" y="535145"/>
                  </a:cubicBezTo>
                  <a:lnTo>
                    <a:pt x="79249" y="535145"/>
                  </a:lnTo>
                  <a:cubicBezTo>
                    <a:pt x="35481" y="535145"/>
                    <a:pt x="0" y="499664"/>
                    <a:pt x="0" y="455896"/>
                  </a:cubicBezTo>
                  <a:lnTo>
                    <a:pt x="0" y="79249"/>
                  </a:lnTo>
                  <a:cubicBezTo>
                    <a:pt x="0" y="35481"/>
                    <a:pt x="35481" y="0"/>
                    <a:pt x="792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72931" cy="573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75965" y="2200601"/>
            <a:ext cx="10165098" cy="172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Q3: Percentage of Satisfied (Rating 4 or 5) and Return Customers</a:t>
            </a:r>
          </a:p>
          <a:p>
            <a:pPr algn="l">
              <a:lnSpc>
                <a:spcPts val="4480"/>
              </a:lnSpc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7007" y="2623682"/>
            <a:ext cx="7452864" cy="742280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858059" y="6026798"/>
            <a:ext cx="617711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399" spc="-67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Percentage of Satisfied Return Customers: </a:t>
            </a:r>
            <a:r>
              <a:rPr lang="en-US" b="true" sz="3399" spc="-67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50.15%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2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354695" y="0"/>
            <a:ext cx="5979116" cy="3692164"/>
            <a:chOff x="0" y="0"/>
            <a:chExt cx="1333589" cy="8235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29483" y="0"/>
                  </a:moveTo>
                  <a:lnTo>
                    <a:pt x="1204106" y="0"/>
                  </a:lnTo>
                  <a:cubicBezTo>
                    <a:pt x="1275618" y="0"/>
                    <a:pt x="1333589" y="57971"/>
                    <a:pt x="1333589" y="129483"/>
                  </a:cubicBezTo>
                  <a:lnTo>
                    <a:pt x="1333589" y="694022"/>
                  </a:lnTo>
                  <a:cubicBezTo>
                    <a:pt x="1333589" y="728363"/>
                    <a:pt x="1319947" y="761297"/>
                    <a:pt x="1295664" y="785580"/>
                  </a:cubicBezTo>
                  <a:cubicBezTo>
                    <a:pt x="1271382" y="809863"/>
                    <a:pt x="1238447" y="823505"/>
                    <a:pt x="1204106" y="823505"/>
                  </a:cubicBezTo>
                  <a:lnTo>
                    <a:pt x="129483" y="823505"/>
                  </a:lnTo>
                  <a:cubicBezTo>
                    <a:pt x="95142" y="823505"/>
                    <a:pt x="62207" y="809863"/>
                    <a:pt x="37925" y="785580"/>
                  </a:cubicBezTo>
                  <a:cubicBezTo>
                    <a:pt x="13642" y="761297"/>
                    <a:pt x="0" y="728363"/>
                    <a:pt x="0" y="694022"/>
                  </a:cubicBezTo>
                  <a:lnTo>
                    <a:pt x="0" y="129483"/>
                  </a:lnTo>
                  <a:cubicBezTo>
                    <a:pt x="0" y="95142"/>
                    <a:pt x="13642" y="62207"/>
                    <a:pt x="37925" y="37925"/>
                  </a:cubicBezTo>
                  <a:cubicBezTo>
                    <a:pt x="62207" y="13642"/>
                    <a:pt x="95142" y="0"/>
                    <a:pt x="1294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88329" y="1093261"/>
            <a:ext cx="5595830" cy="4197266"/>
            <a:chOff x="0" y="0"/>
            <a:chExt cx="1225931" cy="9195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5931" cy="919534"/>
            </a:xfrm>
            <a:custGeom>
              <a:avLst/>
              <a:gdLst/>
              <a:ahLst/>
              <a:cxnLst/>
              <a:rect r="r" b="b" t="t" l="l"/>
              <a:pathLst>
                <a:path h="919534" w="1225931">
                  <a:moveTo>
                    <a:pt x="110681" y="0"/>
                  </a:moveTo>
                  <a:lnTo>
                    <a:pt x="1115250" y="0"/>
                  </a:lnTo>
                  <a:cubicBezTo>
                    <a:pt x="1176377" y="0"/>
                    <a:pt x="1225931" y="49554"/>
                    <a:pt x="1225931" y="110681"/>
                  </a:cubicBezTo>
                  <a:lnTo>
                    <a:pt x="1225931" y="808853"/>
                  </a:lnTo>
                  <a:cubicBezTo>
                    <a:pt x="1225931" y="869981"/>
                    <a:pt x="1176377" y="919534"/>
                    <a:pt x="1115250" y="919534"/>
                  </a:cubicBezTo>
                  <a:lnTo>
                    <a:pt x="110681" y="919534"/>
                  </a:lnTo>
                  <a:cubicBezTo>
                    <a:pt x="49554" y="919534"/>
                    <a:pt x="0" y="869981"/>
                    <a:pt x="0" y="808853"/>
                  </a:cubicBezTo>
                  <a:lnTo>
                    <a:pt x="0" y="110681"/>
                  </a:lnTo>
                  <a:cubicBezTo>
                    <a:pt x="0" y="49554"/>
                    <a:pt x="49554" y="0"/>
                    <a:pt x="110681" y="0"/>
                  </a:cubicBezTo>
                  <a:close/>
                </a:path>
              </a:pathLst>
            </a:custGeom>
            <a:blipFill>
              <a:blip r:embed="rId2"/>
              <a:stretch>
                <a:fillRect l="-15223" t="0" r="-15223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23231" y="3288690"/>
            <a:ext cx="7453490" cy="6658956"/>
          </a:xfrm>
          <a:custGeom>
            <a:avLst/>
            <a:gdLst/>
            <a:ahLst/>
            <a:cxnLst/>
            <a:rect r="r" b="b" t="t" l="l"/>
            <a:pathLst>
              <a:path h="6658956" w="7453490">
                <a:moveTo>
                  <a:pt x="0" y="0"/>
                </a:moveTo>
                <a:lnTo>
                  <a:pt x="7453490" y="0"/>
                </a:lnTo>
                <a:lnTo>
                  <a:pt x="7453490" y="6658956"/>
                </a:lnTo>
                <a:lnTo>
                  <a:pt x="0" y="6658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23231" y="2045203"/>
            <a:ext cx="10165098" cy="172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Q4: What is the relationship between the number of items purchased and customer satisfaction?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2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270340" y="0"/>
            <a:ext cx="5063471" cy="3126744"/>
            <a:chOff x="0" y="0"/>
            <a:chExt cx="1333589" cy="8235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20418" y="925838"/>
            <a:ext cx="4738882" cy="3554494"/>
            <a:chOff x="0" y="0"/>
            <a:chExt cx="1225931" cy="9195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5931" cy="919534"/>
            </a:xfrm>
            <a:custGeom>
              <a:avLst/>
              <a:gdLst/>
              <a:ahLst/>
              <a:cxnLst/>
              <a:rect r="r" b="b" t="t" l="l"/>
              <a:pathLst>
                <a:path h="919534" w="1225931">
                  <a:moveTo>
                    <a:pt x="130696" y="0"/>
                  </a:moveTo>
                  <a:lnTo>
                    <a:pt x="1095235" y="0"/>
                  </a:lnTo>
                  <a:cubicBezTo>
                    <a:pt x="1167416" y="0"/>
                    <a:pt x="1225931" y="58515"/>
                    <a:pt x="1225931" y="130696"/>
                  </a:cubicBezTo>
                  <a:lnTo>
                    <a:pt x="1225931" y="788838"/>
                  </a:lnTo>
                  <a:cubicBezTo>
                    <a:pt x="1225931" y="823501"/>
                    <a:pt x="1212161" y="856744"/>
                    <a:pt x="1187651" y="881254"/>
                  </a:cubicBezTo>
                  <a:cubicBezTo>
                    <a:pt x="1163141" y="905764"/>
                    <a:pt x="1129897" y="919534"/>
                    <a:pt x="1095235" y="919534"/>
                  </a:cubicBezTo>
                  <a:lnTo>
                    <a:pt x="130696" y="919534"/>
                  </a:lnTo>
                  <a:cubicBezTo>
                    <a:pt x="58515" y="919534"/>
                    <a:pt x="0" y="861020"/>
                    <a:pt x="0" y="788838"/>
                  </a:cubicBezTo>
                  <a:lnTo>
                    <a:pt x="0" y="130696"/>
                  </a:lnTo>
                  <a:cubicBezTo>
                    <a:pt x="0" y="96033"/>
                    <a:pt x="13770" y="62790"/>
                    <a:pt x="38280" y="38280"/>
                  </a:cubicBezTo>
                  <a:cubicBezTo>
                    <a:pt x="62790" y="13770"/>
                    <a:pt x="96033" y="0"/>
                    <a:pt x="130696" y="0"/>
                  </a:cubicBezTo>
                  <a:close/>
                </a:path>
              </a:pathLst>
            </a:custGeom>
            <a:blipFill>
              <a:blip r:embed="rId2"/>
              <a:stretch>
                <a:fillRect l="-6290" t="0" r="-629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3512662"/>
            <a:ext cx="9174378" cy="5665374"/>
          </a:xfrm>
          <a:custGeom>
            <a:avLst/>
            <a:gdLst/>
            <a:ahLst/>
            <a:cxnLst/>
            <a:rect r="r" b="b" t="t" l="l"/>
            <a:pathLst>
              <a:path h="5665374" w="9174378">
                <a:moveTo>
                  <a:pt x="0" y="0"/>
                </a:moveTo>
                <a:lnTo>
                  <a:pt x="9174378" y="0"/>
                </a:lnTo>
                <a:lnTo>
                  <a:pt x="9174378" y="5665375"/>
                </a:lnTo>
                <a:lnTo>
                  <a:pt x="0" y="5665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03078" y="5525210"/>
            <a:ext cx="9769098" cy="2031877"/>
            <a:chOff x="0" y="0"/>
            <a:chExt cx="2572931" cy="535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72931" cy="535145"/>
            </a:xfrm>
            <a:custGeom>
              <a:avLst/>
              <a:gdLst/>
              <a:ahLst/>
              <a:cxnLst/>
              <a:rect r="r" b="b" t="t" l="l"/>
              <a:pathLst>
                <a:path h="535145" w="2572931">
                  <a:moveTo>
                    <a:pt x="79249" y="0"/>
                  </a:moveTo>
                  <a:lnTo>
                    <a:pt x="2493682" y="0"/>
                  </a:lnTo>
                  <a:cubicBezTo>
                    <a:pt x="2537450" y="0"/>
                    <a:pt x="2572931" y="35481"/>
                    <a:pt x="2572931" y="79249"/>
                  </a:cubicBezTo>
                  <a:lnTo>
                    <a:pt x="2572931" y="455896"/>
                  </a:lnTo>
                  <a:cubicBezTo>
                    <a:pt x="2572931" y="499664"/>
                    <a:pt x="2537450" y="535145"/>
                    <a:pt x="2493682" y="535145"/>
                  </a:cubicBezTo>
                  <a:lnTo>
                    <a:pt x="79249" y="535145"/>
                  </a:lnTo>
                  <a:cubicBezTo>
                    <a:pt x="35481" y="535145"/>
                    <a:pt x="0" y="499664"/>
                    <a:pt x="0" y="455896"/>
                  </a:cubicBezTo>
                  <a:lnTo>
                    <a:pt x="0" y="79249"/>
                  </a:lnTo>
                  <a:cubicBezTo>
                    <a:pt x="0" y="35481"/>
                    <a:pt x="35481" y="0"/>
                    <a:pt x="792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72931" cy="573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298353" y="5947278"/>
            <a:ext cx="61771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399" spc="-67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Location: </a:t>
            </a:r>
            <a:r>
              <a:rPr lang="en-US" b="true" sz="3399" spc="-67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Barisal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41063" y="6620669"/>
            <a:ext cx="61771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399" spc="-67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Average Purchase: </a:t>
            </a:r>
            <a:r>
              <a:rPr lang="en-US" b="true" sz="3399" spc="-67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$513.67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5965" y="2200601"/>
            <a:ext cx="10165098" cy="116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Q5: Location with the 2nd Highest Average Purchase Amount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2063"/>
            <a:ext cx="7860027" cy="1176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Analysis and Insights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97101"/>
            <a:ext cx="9459816" cy="87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3: Critical Thinking Insights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700" y="3075949"/>
            <a:ext cx="9459816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13576" y="885369"/>
            <a:ext cx="8148847" cy="5798577"/>
            <a:chOff x="0" y="0"/>
            <a:chExt cx="2146198" cy="15271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6198" cy="1527197"/>
            </a:xfrm>
            <a:custGeom>
              <a:avLst/>
              <a:gdLst/>
              <a:ahLst/>
              <a:cxnLst/>
              <a:rect r="r" b="b" t="t" l="l"/>
              <a:pathLst>
                <a:path h="1527197" w="2146198">
                  <a:moveTo>
                    <a:pt x="95006" y="0"/>
                  </a:moveTo>
                  <a:lnTo>
                    <a:pt x="2051192" y="0"/>
                  </a:lnTo>
                  <a:cubicBezTo>
                    <a:pt x="2103663" y="0"/>
                    <a:pt x="2146198" y="42536"/>
                    <a:pt x="2146198" y="95006"/>
                  </a:cubicBezTo>
                  <a:lnTo>
                    <a:pt x="2146198" y="1432191"/>
                  </a:lnTo>
                  <a:cubicBezTo>
                    <a:pt x="2146198" y="1457388"/>
                    <a:pt x="2136189" y="1481553"/>
                    <a:pt x="2118372" y="1499371"/>
                  </a:cubicBezTo>
                  <a:cubicBezTo>
                    <a:pt x="2100555" y="1517188"/>
                    <a:pt x="2076389" y="1527197"/>
                    <a:pt x="2051192" y="1527197"/>
                  </a:cubicBezTo>
                  <a:lnTo>
                    <a:pt x="95006" y="1527197"/>
                  </a:lnTo>
                  <a:cubicBezTo>
                    <a:pt x="69809" y="1527197"/>
                    <a:pt x="45644" y="1517188"/>
                    <a:pt x="27827" y="1499371"/>
                  </a:cubicBezTo>
                  <a:cubicBezTo>
                    <a:pt x="10010" y="1481553"/>
                    <a:pt x="0" y="1457388"/>
                    <a:pt x="0" y="1432191"/>
                  </a:cubicBezTo>
                  <a:lnTo>
                    <a:pt x="0" y="95006"/>
                  </a:lnTo>
                  <a:cubicBezTo>
                    <a:pt x="0" y="69809"/>
                    <a:pt x="10010" y="45644"/>
                    <a:pt x="27827" y="27827"/>
                  </a:cubicBezTo>
                  <a:cubicBezTo>
                    <a:pt x="45644" y="10010"/>
                    <a:pt x="69809" y="0"/>
                    <a:pt x="95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46198" cy="156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96952" y="2278076"/>
            <a:ext cx="5647148" cy="6820340"/>
            <a:chOff x="0" y="0"/>
            <a:chExt cx="983083" cy="11873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3083" cy="1187318"/>
            </a:xfrm>
            <a:custGeom>
              <a:avLst/>
              <a:gdLst/>
              <a:ahLst/>
              <a:cxnLst/>
              <a:rect r="r" b="b" t="t" l="l"/>
              <a:pathLst>
                <a:path h="1187318" w="983083">
                  <a:moveTo>
                    <a:pt x="137094" y="0"/>
                  </a:moveTo>
                  <a:lnTo>
                    <a:pt x="845988" y="0"/>
                  </a:lnTo>
                  <a:cubicBezTo>
                    <a:pt x="921704" y="0"/>
                    <a:pt x="983083" y="61379"/>
                    <a:pt x="983083" y="137094"/>
                  </a:cubicBezTo>
                  <a:lnTo>
                    <a:pt x="983083" y="1050223"/>
                  </a:lnTo>
                  <a:cubicBezTo>
                    <a:pt x="983083" y="1125938"/>
                    <a:pt x="921704" y="1187318"/>
                    <a:pt x="845988" y="1187318"/>
                  </a:cubicBezTo>
                  <a:lnTo>
                    <a:pt x="137094" y="1187318"/>
                  </a:lnTo>
                  <a:cubicBezTo>
                    <a:pt x="61379" y="1187318"/>
                    <a:pt x="0" y="1125938"/>
                    <a:pt x="0" y="1050223"/>
                  </a:cubicBezTo>
                  <a:lnTo>
                    <a:pt x="0" y="137094"/>
                  </a:lnTo>
                  <a:cubicBezTo>
                    <a:pt x="0" y="61379"/>
                    <a:pt x="61379" y="0"/>
                    <a:pt x="137094" y="0"/>
                  </a:cubicBezTo>
                  <a:close/>
                </a:path>
              </a:pathLst>
            </a:custGeom>
            <a:blipFill>
              <a:blip r:embed="rId2"/>
              <a:stretch>
                <a:fillRect l="-61219" t="0" r="-19942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739552" y="-27746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679882"/>
            <a:ext cx="9958710" cy="377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Q1: What factors contribute most to a customer being classified as a return customer?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Q2: How do payment methods influence customer satisfaction and return rates?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Q3: How does the location influence both purchase amount and delivery time?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Q4: What major insights are found? Give a proper explanation.</a:t>
            </a:r>
          </a:p>
          <a:p>
            <a:pPr algn="just">
              <a:lnSpc>
                <a:spcPts val="3821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1612152" y="2271733"/>
            <a:ext cx="5647148" cy="6820340"/>
            <a:chOff x="0" y="0"/>
            <a:chExt cx="983083" cy="11873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3083" cy="1187318"/>
            </a:xfrm>
            <a:custGeom>
              <a:avLst/>
              <a:gdLst/>
              <a:ahLst/>
              <a:cxnLst/>
              <a:rect r="r" b="b" t="t" l="l"/>
              <a:pathLst>
                <a:path h="1187318" w="983083">
                  <a:moveTo>
                    <a:pt x="137094" y="0"/>
                  </a:moveTo>
                  <a:lnTo>
                    <a:pt x="845988" y="0"/>
                  </a:lnTo>
                  <a:cubicBezTo>
                    <a:pt x="921704" y="0"/>
                    <a:pt x="983083" y="61379"/>
                    <a:pt x="983083" y="137094"/>
                  </a:cubicBezTo>
                  <a:lnTo>
                    <a:pt x="983083" y="1050223"/>
                  </a:lnTo>
                  <a:cubicBezTo>
                    <a:pt x="983083" y="1125938"/>
                    <a:pt x="921704" y="1187318"/>
                    <a:pt x="845988" y="1187318"/>
                  </a:cubicBezTo>
                  <a:lnTo>
                    <a:pt x="137094" y="1187318"/>
                  </a:lnTo>
                  <a:cubicBezTo>
                    <a:pt x="61379" y="1187318"/>
                    <a:pt x="0" y="1125938"/>
                    <a:pt x="0" y="1050223"/>
                  </a:cubicBezTo>
                  <a:lnTo>
                    <a:pt x="0" y="137094"/>
                  </a:lnTo>
                  <a:cubicBezTo>
                    <a:pt x="0" y="61379"/>
                    <a:pt x="61379" y="0"/>
                    <a:pt x="137094" y="0"/>
                  </a:cubicBezTo>
                  <a:close/>
                </a:path>
              </a:pathLst>
            </a:custGeom>
            <a:blipFill>
              <a:blip r:embed="rId5"/>
              <a:stretch>
                <a:fillRect l="-10387" t="0" r="-10387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9911" y="5143500"/>
            <a:ext cx="7657297" cy="4114800"/>
            <a:chOff x="0" y="0"/>
            <a:chExt cx="2016737" cy="1083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6737" cy="1083733"/>
            </a:xfrm>
            <a:custGeom>
              <a:avLst/>
              <a:gdLst/>
              <a:ahLst/>
              <a:cxnLst/>
              <a:rect r="r" b="b" t="t" l="l"/>
              <a:pathLst>
                <a:path h="1083733" w="2016737">
                  <a:moveTo>
                    <a:pt x="101105" y="0"/>
                  </a:moveTo>
                  <a:lnTo>
                    <a:pt x="1915632" y="0"/>
                  </a:lnTo>
                  <a:cubicBezTo>
                    <a:pt x="1942446" y="0"/>
                    <a:pt x="1968163" y="10652"/>
                    <a:pt x="1987124" y="29613"/>
                  </a:cubicBezTo>
                  <a:cubicBezTo>
                    <a:pt x="2006085" y="48574"/>
                    <a:pt x="2016737" y="74290"/>
                    <a:pt x="2016737" y="101105"/>
                  </a:cubicBezTo>
                  <a:lnTo>
                    <a:pt x="2016737" y="982628"/>
                  </a:lnTo>
                  <a:cubicBezTo>
                    <a:pt x="2016737" y="1009443"/>
                    <a:pt x="2006085" y="1035159"/>
                    <a:pt x="1987124" y="1054120"/>
                  </a:cubicBezTo>
                  <a:cubicBezTo>
                    <a:pt x="1968163" y="1073081"/>
                    <a:pt x="1942446" y="1083733"/>
                    <a:pt x="1915632" y="1083733"/>
                  </a:cubicBezTo>
                  <a:lnTo>
                    <a:pt x="101105" y="1083733"/>
                  </a:lnTo>
                  <a:cubicBezTo>
                    <a:pt x="45266" y="1083733"/>
                    <a:pt x="0" y="1038467"/>
                    <a:pt x="0" y="982628"/>
                  </a:cubicBezTo>
                  <a:lnTo>
                    <a:pt x="0" y="101105"/>
                  </a:lnTo>
                  <a:cubicBezTo>
                    <a:pt x="0" y="45266"/>
                    <a:pt x="45266" y="0"/>
                    <a:pt x="1011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16737" cy="112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51286" y="-790555"/>
            <a:ext cx="4465938" cy="3222823"/>
            <a:chOff x="0" y="0"/>
            <a:chExt cx="1176214" cy="848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6214" cy="848809"/>
            </a:xfrm>
            <a:custGeom>
              <a:avLst/>
              <a:gdLst/>
              <a:ahLst/>
              <a:cxnLst/>
              <a:rect r="r" b="b" t="t" l="l"/>
              <a:pathLst>
                <a:path h="848809" w="1176214">
                  <a:moveTo>
                    <a:pt x="173355" y="0"/>
                  </a:moveTo>
                  <a:lnTo>
                    <a:pt x="1002859" y="0"/>
                  </a:lnTo>
                  <a:cubicBezTo>
                    <a:pt x="1098601" y="0"/>
                    <a:pt x="1176214" y="77614"/>
                    <a:pt x="1176214" y="173355"/>
                  </a:cubicBezTo>
                  <a:lnTo>
                    <a:pt x="1176214" y="675455"/>
                  </a:lnTo>
                  <a:cubicBezTo>
                    <a:pt x="1176214" y="771196"/>
                    <a:pt x="1098601" y="848809"/>
                    <a:pt x="1002859" y="848809"/>
                  </a:cubicBezTo>
                  <a:lnTo>
                    <a:pt x="173355" y="848809"/>
                  </a:lnTo>
                  <a:cubicBezTo>
                    <a:pt x="127378" y="848809"/>
                    <a:pt x="83285" y="830545"/>
                    <a:pt x="50774" y="798035"/>
                  </a:cubicBezTo>
                  <a:cubicBezTo>
                    <a:pt x="18264" y="765525"/>
                    <a:pt x="0" y="721431"/>
                    <a:pt x="0" y="675455"/>
                  </a:cubicBezTo>
                  <a:lnTo>
                    <a:pt x="0" y="173355"/>
                  </a:lnTo>
                  <a:cubicBezTo>
                    <a:pt x="0" y="77614"/>
                    <a:pt x="77614" y="0"/>
                    <a:pt x="1733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76214" cy="886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84255" y="1028700"/>
            <a:ext cx="4465938" cy="9258300"/>
            <a:chOff x="0" y="0"/>
            <a:chExt cx="16807066" cy="348425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807053" cy="34842577"/>
            </a:xfrm>
            <a:custGeom>
              <a:avLst/>
              <a:gdLst/>
              <a:ahLst/>
              <a:cxnLst/>
              <a:rect r="r" b="b" t="t" l="l"/>
              <a:pathLst>
                <a:path h="34842577" w="16807053">
                  <a:moveTo>
                    <a:pt x="4717669" y="0"/>
                  </a:moveTo>
                  <a:cubicBezTo>
                    <a:pt x="2112137" y="0"/>
                    <a:pt x="0" y="2112137"/>
                    <a:pt x="0" y="4717669"/>
                  </a:cubicBezTo>
                  <a:lnTo>
                    <a:pt x="0" y="34842577"/>
                  </a:lnTo>
                  <a:lnTo>
                    <a:pt x="16807053" y="34842577"/>
                  </a:lnTo>
                  <a:lnTo>
                    <a:pt x="16807053" y="4717669"/>
                  </a:lnTo>
                  <a:cubicBezTo>
                    <a:pt x="16807053" y="2112137"/>
                    <a:pt x="14694915" y="0"/>
                    <a:pt x="12089384" y="0"/>
                  </a:cubicBezTo>
                  <a:close/>
                </a:path>
              </a:pathLst>
            </a:custGeom>
            <a:blipFill>
              <a:blip r:embed="rId2"/>
              <a:stretch>
                <a:fillRect l="-19189" t="0" r="-1918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073158" y="-2614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97006"/>
            <a:ext cx="7036508" cy="159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Introduction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028700" y="2093396"/>
            <a:ext cx="6153464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2356386"/>
            <a:ext cx="10034011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3399" spc="-67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Objective</a:t>
            </a:r>
          </a:p>
          <a:p>
            <a:pPr algn="just">
              <a:lnSpc>
                <a:spcPts val="4079"/>
              </a:lnSpc>
            </a:pPr>
            <a:r>
              <a:rPr lang="en-US" sz="3399" spc="-6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Analyze customer behavior to identify factors influencing customer loyalty, satisfaction, and purchase trends and Answering Questions.</a:t>
            </a:r>
          </a:p>
          <a:p>
            <a:pPr algn="just">
              <a:lnSpc>
                <a:spcPts val="40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886325"/>
            <a:ext cx="10034011" cy="4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3399" spc="-67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Key Goals:</a:t>
            </a:r>
          </a:p>
          <a:p>
            <a:pPr algn="just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spc="-6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Identify factors contributing to customer loyalty.</a:t>
            </a:r>
          </a:p>
          <a:p>
            <a:pPr algn="just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spc="-6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Analyze how payment methods affect satisfaction and return rates.</a:t>
            </a:r>
          </a:p>
          <a:p>
            <a:pPr algn="just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spc="-6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Examine the relationship between customer location, purchase amount, and delivery time.</a:t>
            </a:r>
          </a:p>
          <a:p>
            <a:pPr algn="just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spc="-6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Provide actionable insights to boost retention and satisfaction</a:t>
            </a:r>
          </a:p>
          <a:p>
            <a:pPr algn="just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3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072486" y="-734367"/>
            <a:ext cx="3606006" cy="2673030"/>
            <a:chOff x="0" y="0"/>
            <a:chExt cx="949730" cy="7040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30" cy="704008"/>
            </a:xfrm>
            <a:custGeom>
              <a:avLst/>
              <a:gdLst/>
              <a:ahLst/>
              <a:cxnLst/>
              <a:rect r="r" b="b" t="t" l="l"/>
              <a:pathLst>
                <a:path h="704008" w="949730">
                  <a:moveTo>
                    <a:pt x="214695" y="0"/>
                  </a:moveTo>
                  <a:lnTo>
                    <a:pt x="735035" y="0"/>
                  </a:lnTo>
                  <a:cubicBezTo>
                    <a:pt x="853608" y="0"/>
                    <a:pt x="949730" y="96122"/>
                    <a:pt x="949730" y="214695"/>
                  </a:cubicBezTo>
                  <a:lnTo>
                    <a:pt x="949730" y="489313"/>
                  </a:lnTo>
                  <a:cubicBezTo>
                    <a:pt x="949730" y="607886"/>
                    <a:pt x="853608" y="704008"/>
                    <a:pt x="735035" y="704008"/>
                  </a:cubicBezTo>
                  <a:lnTo>
                    <a:pt x="214695" y="704008"/>
                  </a:lnTo>
                  <a:cubicBezTo>
                    <a:pt x="96122" y="704008"/>
                    <a:pt x="0" y="607886"/>
                    <a:pt x="0" y="489313"/>
                  </a:cubicBezTo>
                  <a:lnTo>
                    <a:pt x="0" y="214695"/>
                  </a:lnTo>
                  <a:cubicBezTo>
                    <a:pt x="0" y="96122"/>
                    <a:pt x="96122" y="0"/>
                    <a:pt x="2146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9730" cy="742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72486" y="8950485"/>
            <a:ext cx="3606006" cy="2673030"/>
            <a:chOff x="0" y="0"/>
            <a:chExt cx="949730" cy="7040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9730" cy="704008"/>
            </a:xfrm>
            <a:custGeom>
              <a:avLst/>
              <a:gdLst/>
              <a:ahLst/>
              <a:cxnLst/>
              <a:rect r="r" b="b" t="t" l="l"/>
              <a:pathLst>
                <a:path h="704008" w="949730">
                  <a:moveTo>
                    <a:pt x="214695" y="0"/>
                  </a:moveTo>
                  <a:lnTo>
                    <a:pt x="735035" y="0"/>
                  </a:lnTo>
                  <a:cubicBezTo>
                    <a:pt x="853608" y="0"/>
                    <a:pt x="949730" y="96122"/>
                    <a:pt x="949730" y="214695"/>
                  </a:cubicBezTo>
                  <a:lnTo>
                    <a:pt x="949730" y="489313"/>
                  </a:lnTo>
                  <a:cubicBezTo>
                    <a:pt x="949730" y="607886"/>
                    <a:pt x="853608" y="704008"/>
                    <a:pt x="735035" y="704008"/>
                  </a:cubicBezTo>
                  <a:lnTo>
                    <a:pt x="214695" y="704008"/>
                  </a:lnTo>
                  <a:cubicBezTo>
                    <a:pt x="96122" y="704008"/>
                    <a:pt x="0" y="607886"/>
                    <a:pt x="0" y="489313"/>
                  </a:cubicBezTo>
                  <a:lnTo>
                    <a:pt x="0" y="214695"/>
                  </a:lnTo>
                  <a:cubicBezTo>
                    <a:pt x="0" y="96122"/>
                    <a:pt x="96122" y="0"/>
                    <a:pt x="2146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49730" cy="742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23231" y="2927130"/>
            <a:ext cx="10975793" cy="633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3"/>
              </a:lnSpc>
            </a:pPr>
            <a:r>
              <a:rPr lang="en-US" sz="3369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We used P-values and correlation analysis to identify factors contributing to return customers.</a:t>
            </a:r>
          </a:p>
          <a:p>
            <a:pPr algn="just">
              <a:lnSpc>
                <a:spcPts val="5593"/>
              </a:lnSpc>
            </a:pPr>
            <a:r>
              <a:rPr lang="en-US" sz="3369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Significant Factors (P-Values):</a:t>
            </a:r>
          </a:p>
          <a:p>
            <a:pPr algn="just" marL="727465" indent="-363732" lvl="1">
              <a:lnSpc>
                <a:spcPts val="5593"/>
              </a:lnSpc>
              <a:buFont typeface="Arial"/>
              <a:buChar char="•"/>
            </a:pPr>
            <a:r>
              <a:rPr lang="en-US" b="true" sz="3369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Discount Availed: </a:t>
            </a:r>
            <a:r>
              <a:rPr lang="en-US" sz="3369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Significant (P = 0.013), indicating customers using discounts are more likely to return.</a:t>
            </a:r>
          </a:p>
          <a:p>
            <a:pPr algn="just" marL="727465" indent="-363732" lvl="1">
              <a:lnSpc>
                <a:spcPts val="5593"/>
              </a:lnSpc>
              <a:buFont typeface="Arial"/>
              <a:buChar char="•"/>
            </a:pPr>
            <a:r>
              <a:rPr lang="en-US" b="true" sz="3369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Gender:</a:t>
            </a:r>
            <a:r>
              <a:rPr lang="en-US" sz="3369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Moderate but not statistically significant (P = 0.087).</a:t>
            </a:r>
          </a:p>
          <a:p>
            <a:pPr algn="just" marL="727465" indent="-363732" lvl="1">
              <a:lnSpc>
                <a:spcPts val="5593"/>
              </a:lnSpc>
              <a:buFont typeface="Arial"/>
              <a:buChar char="•"/>
            </a:pPr>
            <a:r>
              <a:rPr lang="en-US" b="true" sz="3369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Delivery Time, Review Score, Time on Website, Purchase Amount:</a:t>
            </a:r>
            <a:r>
              <a:rPr lang="en-US" sz="3369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No significant impact.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676811" y="3290479"/>
            <a:ext cx="4582489" cy="5507269"/>
          </a:xfrm>
          <a:custGeom>
            <a:avLst/>
            <a:gdLst/>
            <a:ahLst/>
            <a:cxnLst/>
            <a:rect r="r" b="b" t="t" l="l"/>
            <a:pathLst>
              <a:path h="5507269" w="4582489">
                <a:moveTo>
                  <a:pt x="0" y="0"/>
                </a:moveTo>
                <a:lnTo>
                  <a:pt x="4582489" y="0"/>
                </a:lnTo>
                <a:lnTo>
                  <a:pt x="4582489" y="5507269"/>
                </a:lnTo>
                <a:lnTo>
                  <a:pt x="0" y="550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75965" y="2200601"/>
            <a:ext cx="16183335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Q1: What factors contribute most to a customer being classified as a return customer?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3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072486" y="-734367"/>
            <a:ext cx="3606006" cy="2673030"/>
            <a:chOff x="0" y="0"/>
            <a:chExt cx="949730" cy="7040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730" cy="704008"/>
            </a:xfrm>
            <a:custGeom>
              <a:avLst/>
              <a:gdLst/>
              <a:ahLst/>
              <a:cxnLst/>
              <a:rect r="r" b="b" t="t" l="l"/>
              <a:pathLst>
                <a:path h="704008" w="949730">
                  <a:moveTo>
                    <a:pt x="214695" y="0"/>
                  </a:moveTo>
                  <a:lnTo>
                    <a:pt x="735035" y="0"/>
                  </a:lnTo>
                  <a:cubicBezTo>
                    <a:pt x="853608" y="0"/>
                    <a:pt x="949730" y="96122"/>
                    <a:pt x="949730" y="214695"/>
                  </a:cubicBezTo>
                  <a:lnTo>
                    <a:pt x="949730" y="489313"/>
                  </a:lnTo>
                  <a:cubicBezTo>
                    <a:pt x="949730" y="607886"/>
                    <a:pt x="853608" y="704008"/>
                    <a:pt x="735035" y="704008"/>
                  </a:cubicBezTo>
                  <a:lnTo>
                    <a:pt x="214695" y="704008"/>
                  </a:lnTo>
                  <a:cubicBezTo>
                    <a:pt x="96122" y="704008"/>
                    <a:pt x="0" y="607886"/>
                    <a:pt x="0" y="489313"/>
                  </a:cubicBezTo>
                  <a:lnTo>
                    <a:pt x="0" y="214695"/>
                  </a:lnTo>
                  <a:cubicBezTo>
                    <a:pt x="0" y="96122"/>
                    <a:pt x="96122" y="0"/>
                    <a:pt x="2146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9730" cy="742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72486" y="8445959"/>
            <a:ext cx="3606006" cy="2673030"/>
            <a:chOff x="0" y="0"/>
            <a:chExt cx="949730" cy="7040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9730" cy="704008"/>
            </a:xfrm>
            <a:custGeom>
              <a:avLst/>
              <a:gdLst/>
              <a:ahLst/>
              <a:cxnLst/>
              <a:rect r="r" b="b" t="t" l="l"/>
              <a:pathLst>
                <a:path h="704008" w="949730">
                  <a:moveTo>
                    <a:pt x="214695" y="0"/>
                  </a:moveTo>
                  <a:lnTo>
                    <a:pt x="735035" y="0"/>
                  </a:lnTo>
                  <a:cubicBezTo>
                    <a:pt x="853608" y="0"/>
                    <a:pt x="949730" y="96122"/>
                    <a:pt x="949730" y="214695"/>
                  </a:cubicBezTo>
                  <a:lnTo>
                    <a:pt x="949730" y="489313"/>
                  </a:lnTo>
                  <a:cubicBezTo>
                    <a:pt x="949730" y="607886"/>
                    <a:pt x="853608" y="704008"/>
                    <a:pt x="735035" y="704008"/>
                  </a:cubicBezTo>
                  <a:lnTo>
                    <a:pt x="214695" y="704008"/>
                  </a:lnTo>
                  <a:cubicBezTo>
                    <a:pt x="96122" y="704008"/>
                    <a:pt x="0" y="607886"/>
                    <a:pt x="0" y="489313"/>
                  </a:cubicBezTo>
                  <a:lnTo>
                    <a:pt x="0" y="214695"/>
                  </a:lnTo>
                  <a:cubicBezTo>
                    <a:pt x="0" y="96122"/>
                    <a:pt x="96122" y="0"/>
                    <a:pt x="2146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49730" cy="742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75965" y="2537518"/>
            <a:ext cx="8446356" cy="656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5"/>
              </a:lnSpc>
            </a:pPr>
            <a:r>
              <a:rPr lang="en-US" sz="3111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Correlation Insights</a:t>
            </a:r>
          </a:p>
          <a:p>
            <a:pPr algn="just" marL="671877" indent="-335939" lvl="1">
              <a:lnSpc>
                <a:spcPts val="5165"/>
              </a:lnSpc>
              <a:buFont typeface="Arial"/>
              <a:buChar char="•"/>
            </a:pPr>
            <a:r>
              <a:rPr lang="en-US" b="true" sz="3111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Discount Availed:</a:t>
            </a:r>
            <a:r>
              <a:rPr lang="en-US" sz="3111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Highest positive correlation (0.025), slightly increasing return likelihood.</a:t>
            </a:r>
          </a:p>
          <a:p>
            <a:pPr algn="just" marL="671877" indent="-335939" lvl="1">
              <a:lnSpc>
                <a:spcPts val="5165"/>
              </a:lnSpc>
              <a:buFont typeface="Arial"/>
              <a:buChar char="•"/>
            </a:pPr>
            <a:r>
              <a:rPr lang="en-US" b="true" sz="3111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Other Factors</a:t>
            </a:r>
            <a:r>
              <a:rPr lang="en-US" sz="3111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: Age, purchase amount, time on the website, and items purchased showed a negligible effect.</a:t>
            </a:r>
          </a:p>
          <a:p>
            <a:pPr algn="just">
              <a:lnSpc>
                <a:spcPts val="5165"/>
              </a:lnSpc>
            </a:pPr>
          </a:p>
          <a:p>
            <a:pPr algn="just">
              <a:lnSpc>
                <a:spcPts val="5165"/>
              </a:lnSpc>
            </a:pPr>
            <a:r>
              <a:rPr lang="en-US" b="true" sz="3111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Conclusion</a:t>
            </a:r>
            <a:r>
              <a:rPr lang="en-US" sz="3111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: </a:t>
            </a:r>
            <a:r>
              <a:rPr lang="en-US" b="true" sz="3111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Discounts </a:t>
            </a:r>
            <a:r>
              <a:rPr lang="en-US" sz="3111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are the most influential factor driving return customer behavior.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21535" y="3482639"/>
            <a:ext cx="7459045" cy="3321722"/>
          </a:xfrm>
          <a:custGeom>
            <a:avLst/>
            <a:gdLst/>
            <a:ahLst/>
            <a:cxnLst/>
            <a:rect r="r" b="b" t="t" l="l"/>
            <a:pathLst>
              <a:path h="3321722" w="7459045">
                <a:moveTo>
                  <a:pt x="0" y="0"/>
                </a:moveTo>
                <a:lnTo>
                  <a:pt x="7459046" y="0"/>
                </a:lnTo>
                <a:lnTo>
                  <a:pt x="7459046" y="3321722"/>
                </a:lnTo>
                <a:lnTo>
                  <a:pt x="0" y="3321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3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550496" y="-1821493"/>
            <a:ext cx="5063471" cy="3126744"/>
            <a:chOff x="0" y="0"/>
            <a:chExt cx="1333589" cy="8235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75289" y="-2622294"/>
            <a:ext cx="5063471" cy="3126744"/>
            <a:chOff x="0" y="0"/>
            <a:chExt cx="1333589" cy="8235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2805112"/>
            <a:ext cx="10603613" cy="7117675"/>
          </a:xfrm>
          <a:custGeom>
            <a:avLst/>
            <a:gdLst/>
            <a:ahLst/>
            <a:cxnLst/>
            <a:rect r="r" b="b" t="t" l="l"/>
            <a:pathLst>
              <a:path h="7117675" w="10603613">
                <a:moveTo>
                  <a:pt x="0" y="0"/>
                </a:moveTo>
                <a:lnTo>
                  <a:pt x="10603613" y="0"/>
                </a:lnTo>
                <a:lnTo>
                  <a:pt x="10603613" y="7117676"/>
                </a:lnTo>
                <a:lnTo>
                  <a:pt x="0" y="711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5965" y="2038676"/>
            <a:ext cx="15474530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Q2: How do payment methods influence customer satisfaction and return rates?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20347" y="3052501"/>
            <a:ext cx="5696764" cy="620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3537" indent="-231768" lvl="1">
              <a:lnSpc>
                <a:spcPts val="3048"/>
              </a:lnSpc>
              <a:buFont typeface="Arial"/>
              <a:buChar char="•"/>
            </a:pPr>
            <a:r>
              <a:rPr lang="en-US" b="true" sz="2146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Bank Transfer</a:t>
            </a:r>
            <a:r>
              <a:rPr lang="en-US" sz="2146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and </a:t>
            </a:r>
            <a:r>
              <a:rPr lang="en-US" b="true" sz="2146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Credit Card</a:t>
            </a:r>
            <a:r>
              <a:rPr lang="en-US" sz="2146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show the highest customer satisfaction and return rates, with Bank Transfer leading at 50.60% return customers.</a:t>
            </a:r>
          </a:p>
          <a:p>
            <a:pPr algn="just" marL="463537" indent="-231768" lvl="1">
              <a:lnSpc>
                <a:spcPts val="3048"/>
              </a:lnSpc>
              <a:buFont typeface="Arial"/>
              <a:buChar char="•"/>
            </a:pPr>
            <a:r>
              <a:rPr lang="en-US" b="true" sz="2146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Cash on Delivery</a:t>
            </a:r>
            <a:r>
              <a:rPr lang="en-US" sz="2146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has the highest medium satisfaction but lower return rates.</a:t>
            </a:r>
          </a:p>
          <a:p>
            <a:pPr algn="just" marL="463537" indent="-231768" lvl="1">
              <a:lnSpc>
                <a:spcPts val="3048"/>
              </a:lnSpc>
              <a:buFont typeface="Arial"/>
              <a:buChar char="•"/>
            </a:pPr>
            <a:r>
              <a:rPr lang="en-US" sz="2146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Payment methods with higher satisfaction (e.g., Bank Transfer) tend to have higher return rates, highlighting the link between a smooth payment process and customer loyalty.</a:t>
            </a:r>
          </a:p>
          <a:p>
            <a:pPr algn="just" marL="463537" indent="-231768" lvl="1">
              <a:lnSpc>
                <a:spcPts val="3048"/>
              </a:lnSpc>
              <a:buFont typeface="Arial"/>
              <a:buChar char="•"/>
            </a:pPr>
            <a:r>
              <a:rPr lang="en-US" b="true" sz="2146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Recommendations:</a:t>
            </a:r>
            <a:r>
              <a:rPr lang="en-US" sz="2146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Improve payment experience for Debit Card and Cash on Delivery users, and leverage high-performing methods in marketing to boost retention.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3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550496" y="-1563372"/>
            <a:ext cx="5063471" cy="3126744"/>
            <a:chOff x="0" y="0"/>
            <a:chExt cx="1333589" cy="8235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-2548973"/>
            <a:ext cx="5063471" cy="3126744"/>
            <a:chOff x="0" y="0"/>
            <a:chExt cx="1333589" cy="8235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2842" y="3056007"/>
            <a:ext cx="9538907" cy="5699497"/>
          </a:xfrm>
          <a:custGeom>
            <a:avLst/>
            <a:gdLst/>
            <a:ahLst/>
            <a:cxnLst/>
            <a:rect r="r" b="b" t="t" l="l"/>
            <a:pathLst>
              <a:path h="5699497" w="9538907">
                <a:moveTo>
                  <a:pt x="0" y="0"/>
                </a:moveTo>
                <a:lnTo>
                  <a:pt x="9538907" y="0"/>
                </a:lnTo>
                <a:lnTo>
                  <a:pt x="9538907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62944" y="3205162"/>
            <a:ext cx="6972340" cy="5865281"/>
          </a:xfrm>
          <a:custGeom>
            <a:avLst/>
            <a:gdLst/>
            <a:ahLst/>
            <a:cxnLst/>
            <a:rect r="r" b="b" t="t" l="l"/>
            <a:pathLst>
              <a:path h="5865281" w="6972340">
                <a:moveTo>
                  <a:pt x="0" y="0"/>
                </a:moveTo>
                <a:lnTo>
                  <a:pt x="6972340" y="0"/>
                </a:lnTo>
                <a:lnTo>
                  <a:pt x="6972340" y="5865282"/>
                </a:lnTo>
                <a:lnTo>
                  <a:pt x="0" y="5865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75965" y="2038676"/>
            <a:ext cx="15474530" cy="116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Q3: How does the location influence both purchase amount and delivery time?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3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366069" y="-1378039"/>
            <a:ext cx="5063471" cy="3126744"/>
            <a:chOff x="0" y="0"/>
            <a:chExt cx="1333589" cy="8235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76793" y="-2200906"/>
            <a:ext cx="5063471" cy="3126744"/>
            <a:chOff x="0" y="0"/>
            <a:chExt cx="1333589" cy="8235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803464" y="3580128"/>
            <a:ext cx="5063471" cy="3126744"/>
            <a:chOff x="0" y="0"/>
            <a:chExt cx="1333589" cy="8235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75965" y="2248389"/>
            <a:ext cx="15474530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Location Influence on Purchase Amount &amp; Delivery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119600"/>
            <a:ext cx="16230600" cy="622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952" indent="-345476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Max Purchases</a:t>
            </a:r>
            <a:r>
              <a:rPr lang="en-US" b="true" sz="3200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: </a:t>
            </a:r>
            <a:r>
              <a:rPr lang="en-US" sz="3200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Sylhet and Dhaka show the highest purchase amounts, indicating affluent customers. Barisal, with the lowest, reflects more budget-conscious shoppers.</a:t>
            </a:r>
          </a:p>
          <a:p>
            <a:pPr algn="l" marL="690952" indent="-345476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Volume:</a:t>
            </a:r>
            <a:r>
              <a:rPr lang="en-US" sz="3200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Chittagong leads in purchases, while Rajshahi lags, suggesting different levels of customer engagement.</a:t>
            </a:r>
          </a:p>
          <a:p>
            <a:pPr algn="l" marL="690952" indent="-345476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Average Purchase:</a:t>
            </a:r>
            <a:r>
              <a:rPr lang="en-US" sz="3200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Khulna and Barisal have the highest averages, pointing to higher spending per transaction.</a:t>
            </a:r>
          </a:p>
          <a:p>
            <a:pPr algn="l" marL="690952" indent="-345476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Delivery Time:</a:t>
            </a:r>
            <a:r>
              <a:rPr lang="en-US" sz="3200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Khulna has the shortest delivery (6.81 days), while Rajshahi experiences the longest (7.11 days), potentially impacting customer satisfaction.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E1647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Conclusion: Tailored marketing and improved logistics are needed to boost engagement and satisfaction in lower-performing regions.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3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196377" y="-1563372"/>
            <a:ext cx="5063471" cy="3126744"/>
            <a:chOff x="0" y="0"/>
            <a:chExt cx="1333589" cy="8235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74465" y="-2478078"/>
            <a:ext cx="5063471" cy="3126744"/>
            <a:chOff x="0" y="0"/>
            <a:chExt cx="1333589" cy="8235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3079374"/>
            <a:ext cx="3111953" cy="6604125"/>
            <a:chOff x="0" y="0"/>
            <a:chExt cx="1205969" cy="25592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5969" cy="2559284"/>
            </a:xfrm>
            <a:custGeom>
              <a:avLst/>
              <a:gdLst/>
              <a:ahLst/>
              <a:cxnLst/>
              <a:rect r="r" b="b" t="t" l="l"/>
              <a:pathLst>
                <a:path h="2559284" w="1205969">
                  <a:moveTo>
                    <a:pt x="149268" y="0"/>
                  </a:moveTo>
                  <a:lnTo>
                    <a:pt x="1056701" y="0"/>
                  </a:lnTo>
                  <a:cubicBezTo>
                    <a:pt x="1096290" y="0"/>
                    <a:pt x="1134257" y="15726"/>
                    <a:pt x="1162250" y="43720"/>
                  </a:cubicBezTo>
                  <a:cubicBezTo>
                    <a:pt x="1190243" y="71713"/>
                    <a:pt x="1205969" y="109680"/>
                    <a:pt x="1205969" y="149268"/>
                  </a:cubicBezTo>
                  <a:lnTo>
                    <a:pt x="1205969" y="2410016"/>
                  </a:lnTo>
                  <a:cubicBezTo>
                    <a:pt x="1205969" y="2449605"/>
                    <a:pt x="1190243" y="2487572"/>
                    <a:pt x="1162250" y="2515565"/>
                  </a:cubicBezTo>
                  <a:cubicBezTo>
                    <a:pt x="1134257" y="2543558"/>
                    <a:pt x="1096290" y="2559284"/>
                    <a:pt x="1056701" y="2559284"/>
                  </a:cubicBezTo>
                  <a:lnTo>
                    <a:pt x="149268" y="2559284"/>
                  </a:lnTo>
                  <a:cubicBezTo>
                    <a:pt x="109680" y="2559284"/>
                    <a:pt x="71713" y="2543558"/>
                    <a:pt x="43720" y="2515565"/>
                  </a:cubicBezTo>
                  <a:cubicBezTo>
                    <a:pt x="15726" y="2487572"/>
                    <a:pt x="0" y="2449605"/>
                    <a:pt x="0" y="2410016"/>
                  </a:cubicBezTo>
                  <a:lnTo>
                    <a:pt x="0" y="149268"/>
                  </a:lnTo>
                  <a:cubicBezTo>
                    <a:pt x="0" y="109680"/>
                    <a:pt x="15726" y="71713"/>
                    <a:pt x="43720" y="43720"/>
                  </a:cubicBezTo>
                  <a:cubicBezTo>
                    <a:pt x="71713" y="15726"/>
                    <a:pt x="109680" y="0"/>
                    <a:pt x="1492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4484">
                    <a:alpha val="100000"/>
                  </a:srgbClr>
                </a:gs>
                <a:gs pos="100000">
                  <a:srgbClr val="0B1242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05969" cy="259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0212" y="3367076"/>
            <a:ext cx="2548928" cy="2107222"/>
            <a:chOff x="0" y="0"/>
            <a:chExt cx="987781" cy="8166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7781" cy="816608"/>
            </a:xfrm>
            <a:custGeom>
              <a:avLst/>
              <a:gdLst/>
              <a:ahLst/>
              <a:cxnLst/>
              <a:rect r="r" b="b" t="t" l="l"/>
              <a:pathLst>
                <a:path h="816608" w="987781">
                  <a:moveTo>
                    <a:pt x="127568" y="0"/>
                  </a:moveTo>
                  <a:lnTo>
                    <a:pt x="860214" y="0"/>
                  </a:lnTo>
                  <a:cubicBezTo>
                    <a:pt x="930667" y="0"/>
                    <a:pt x="987781" y="57114"/>
                    <a:pt x="987781" y="127568"/>
                  </a:cubicBezTo>
                  <a:lnTo>
                    <a:pt x="987781" y="689040"/>
                  </a:lnTo>
                  <a:cubicBezTo>
                    <a:pt x="987781" y="759494"/>
                    <a:pt x="930667" y="816608"/>
                    <a:pt x="860214" y="816608"/>
                  </a:cubicBezTo>
                  <a:lnTo>
                    <a:pt x="127568" y="816608"/>
                  </a:lnTo>
                  <a:cubicBezTo>
                    <a:pt x="57114" y="816608"/>
                    <a:pt x="0" y="759494"/>
                    <a:pt x="0" y="689040"/>
                  </a:cubicBezTo>
                  <a:lnTo>
                    <a:pt x="0" y="127568"/>
                  </a:lnTo>
                  <a:cubicBezTo>
                    <a:pt x="0" y="57114"/>
                    <a:pt x="57114" y="0"/>
                    <a:pt x="12756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87781" cy="854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188421" y="7042614"/>
            <a:ext cx="279251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5401582" y="3079374"/>
            <a:ext cx="3111953" cy="6604125"/>
            <a:chOff x="0" y="0"/>
            <a:chExt cx="1205969" cy="2559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05969" cy="2559284"/>
            </a:xfrm>
            <a:custGeom>
              <a:avLst/>
              <a:gdLst/>
              <a:ahLst/>
              <a:cxnLst/>
              <a:rect r="r" b="b" t="t" l="l"/>
              <a:pathLst>
                <a:path h="2559284" w="1205969">
                  <a:moveTo>
                    <a:pt x="149268" y="0"/>
                  </a:moveTo>
                  <a:lnTo>
                    <a:pt x="1056701" y="0"/>
                  </a:lnTo>
                  <a:cubicBezTo>
                    <a:pt x="1096290" y="0"/>
                    <a:pt x="1134257" y="15726"/>
                    <a:pt x="1162250" y="43720"/>
                  </a:cubicBezTo>
                  <a:cubicBezTo>
                    <a:pt x="1190243" y="71713"/>
                    <a:pt x="1205969" y="109680"/>
                    <a:pt x="1205969" y="149268"/>
                  </a:cubicBezTo>
                  <a:lnTo>
                    <a:pt x="1205969" y="2410016"/>
                  </a:lnTo>
                  <a:cubicBezTo>
                    <a:pt x="1205969" y="2449605"/>
                    <a:pt x="1190243" y="2487572"/>
                    <a:pt x="1162250" y="2515565"/>
                  </a:cubicBezTo>
                  <a:cubicBezTo>
                    <a:pt x="1134257" y="2543558"/>
                    <a:pt x="1096290" y="2559284"/>
                    <a:pt x="1056701" y="2559284"/>
                  </a:cubicBezTo>
                  <a:lnTo>
                    <a:pt x="149268" y="2559284"/>
                  </a:lnTo>
                  <a:cubicBezTo>
                    <a:pt x="109680" y="2559284"/>
                    <a:pt x="71713" y="2543558"/>
                    <a:pt x="43720" y="2515565"/>
                  </a:cubicBezTo>
                  <a:cubicBezTo>
                    <a:pt x="15726" y="2487572"/>
                    <a:pt x="0" y="2449605"/>
                    <a:pt x="0" y="2410016"/>
                  </a:cubicBezTo>
                  <a:lnTo>
                    <a:pt x="0" y="149268"/>
                  </a:lnTo>
                  <a:cubicBezTo>
                    <a:pt x="0" y="109680"/>
                    <a:pt x="15726" y="71713"/>
                    <a:pt x="43720" y="43720"/>
                  </a:cubicBezTo>
                  <a:cubicBezTo>
                    <a:pt x="71713" y="15726"/>
                    <a:pt x="109680" y="0"/>
                    <a:pt x="1492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4484">
                    <a:alpha val="100000"/>
                  </a:srgbClr>
                </a:gs>
                <a:gs pos="100000">
                  <a:srgbClr val="0B1242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05969" cy="259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683095" y="3367076"/>
            <a:ext cx="2548928" cy="2107222"/>
            <a:chOff x="0" y="0"/>
            <a:chExt cx="987781" cy="8166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7781" cy="816608"/>
            </a:xfrm>
            <a:custGeom>
              <a:avLst/>
              <a:gdLst/>
              <a:ahLst/>
              <a:cxnLst/>
              <a:rect r="r" b="b" t="t" l="l"/>
              <a:pathLst>
                <a:path h="816608" w="987781">
                  <a:moveTo>
                    <a:pt x="127568" y="0"/>
                  </a:moveTo>
                  <a:lnTo>
                    <a:pt x="860214" y="0"/>
                  </a:lnTo>
                  <a:cubicBezTo>
                    <a:pt x="930667" y="0"/>
                    <a:pt x="987781" y="57114"/>
                    <a:pt x="987781" y="127568"/>
                  </a:cubicBezTo>
                  <a:lnTo>
                    <a:pt x="987781" y="689040"/>
                  </a:lnTo>
                  <a:cubicBezTo>
                    <a:pt x="987781" y="759494"/>
                    <a:pt x="930667" y="816608"/>
                    <a:pt x="860214" y="816608"/>
                  </a:cubicBezTo>
                  <a:lnTo>
                    <a:pt x="127568" y="816608"/>
                  </a:lnTo>
                  <a:cubicBezTo>
                    <a:pt x="57114" y="816608"/>
                    <a:pt x="0" y="759494"/>
                    <a:pt x="0" y="689040"/>
                  </a:cubicBezTo>
                  <a:lnTo>
                    <a:pt x="0" y="127568"/>
                  </a:lnTo>
                  <a:cubicBezTo>
                    <a:pt x="0" y="57114"/>
                    <a:pt x="57114" y="0"/>
                    <a:pt x="12756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87781" cy="854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5561304" y="7042614"/>
            <a:ext cx="279251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9774465" y="3079374"/>
            <a:ext cx="3111953" cy="6604125"/>
            <a:chOff x="0" y="0"/>
            <a:chExt cx="1205969" cy="25592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05969" cy="2559284"/>
            </a:xfrm>
            <a:custGeom>
              <a:avLst/>
              <a:gdLst/>
              <a:ahLst/>
              <a:cxnLst/>
              <a:rect r="r" b="b" t="t" l="l"/>
              <a:pathLst>
                <a:path h="2559284" w="1205969">
                  <a:moveTo>
                    <a:pt x="149268" y="0"/>
                  </a:moveTo>
                  <a:lnTo>
                    <a:pt x="1056701" y="0"/>
                  </a:lnTo>
                  <a:cubicBezTo>
                    <a:pt x="1096290" y="0"/>
                    <a:pt x="1134257" y="15726"/>
                    <a:pt x="1162250" y="43720"/>
                  </a:cubicBezTo>
                  <a:cubicBezTo>
                    <a:pt x="1190243" y="71713"/>
                    <a:pt x="1205969" y="109680"/>
                    <a:pt x="1205969" y="149268"/>
                  </a:cubicBezTo>
                  <a:lnTo>
                    <a:pt x="1205969" y="2410016"/>
                  </a:lnTo>
                  <a:cubicBezTo>
                    <a:pt x="1205969" y="2449605"/>
                    <a:pt x="1190243" y="2487572"/>
                    <a:pt x="1162250" y="2515565"/>
                  </a:cubicBezTo>
                  <a:cubicBezTo>
                    <a:pt x="1134257" y="2543558"/>
                    <a:pt x="1096290" y="2559284"/>
                    <a:pt x="1056701" y="2559284"/>
                  </a:cubicBezTo>
                  <a:lnTo>
                    <a:pt x="149268" y="2559284"/>
                  </a:lnTo>
                  <a:cubicBezTo>
                    <a:pt x="109680" y="2559284"/>
                    <a:pt x="71713" y="2543558"/>
                    <a:pt x="43720" y="2515565"/>
                  </a:cubicBezTo>
                  <a:cubicBezTo>
                    <a:pt x="15726" y="2487572"/>
                    <a:pt x="0" y="2449605"/>
                    <a:pt x="0" y="2410016"/>
                  </a:cubicBezTo>
                  <a:lnTo>
                    <a:pt x="0" y="149268"/>
                  </a:lnTo>
                  <a:cubicBezTo>
                    <a:pt x="0" y="109680"/>
                    <a:pt x="15726" y="71713"/>
                    <a:pt x="43720" y="43720"/>
                  </a:cubicBezTo>
                  <a:cubicBezTo>
                    <a:pt x="71713" y="15726"/>
                    <a:pt x="109680" y="0"/>
                    <a:pt x="1492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4484">
                    <a:alpha val="100000"/>
                  </a:srgbClr>
                </a:gs>
                <a:gs pos="100000">
                  <a:srgbClr val="0B1242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05969" cy="259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055977" y="3367076"/>
            <a:ext cx="2548928" cy="2107222"/>
            <a:chOff x="0" y="0"/>
            <a:chExt cx="987781" cy="8166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87781" cy="816608"/>
            </a:xfrm>
            <a:custGeom>
              <a:avLst/>
              <a:gdLst/>
              <a:ahLst/>
              <a:cxnLst/>
              <a:rect r="r" b="b" t="t" l="l"/>
              <a:pathLst>
                <a:path h="816608" w="987781">
                  <a:moveTo>
                    <a:pt x="127568" y="0"/>
                  </a:moveTo>
                  <a:lnTo>
                    <a:pt x="860214" y="0"/>
                  </a:lnTo>
                  <a:cubicBezTo>
                    <a:pt x="930667" y="0"/>
                    <a:pt x="987781" y="57114"/>
                    <a:pt x="987781" y="127568"/>
                  </a:cubicBezTo>
                  <a:lnTo>
                    <a:pt x="987781" y="689040"/>
                  </a:lnTo>
                  <a:cubicBezTo>
                    <a:pt x="987781" y="759494"/>
                    <a:pt x="930667" y="816608"/>
                    <a:pt x="860214" y="816608"/>
                  </a:cubicBezTo>
                  <a:lnTo>
                    <a:pt x="127568" y="816608"/>
                  </a:lnTo>
                  <a:cubicBezTo>
                    <a:pt x="57114" y="816608"/>
                    <a:pt x="0" y="759494"/>
                    <a:pt x="0" y="689040"/>
                  </a:cubicBezTo>
                  <a:lnTo>
                    <a:pt x="0" y="127568"/>
                  </a:lnTo>
                  <a:cubicBezTo>
                    <a:pt x="0" y="57114"/>
                    <a:pt x="57114" y="0"/>
                    <a:pt x="12756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87781" cy="854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9934186" y="7042614"/>
            <a:ext cx="279251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4147347" y="3079374"/>
            <a:ext cx="3111953" cy="6604125"/>
            <a:chOff x="0" y="0"/>
            <a:chExt cx="1205969" cy="255928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05969" cy="2559284"/>
            </a:xfrm>
            <a:custGeom>
              <a:avLst/>
              <a:gdLst/>
              <a:ahLst/>
              <a:cxnLst/>
              <a:rect r="r" b="b" t="t" l="l"/>
              <a:pathLst>
                <a:path h="2559284" w="1205969">
                  <a:moveTo>
                    <a:pt x="149268" y="0"/>
                  </a:moveTo>
                  <a:lnTo>
                    <a:pt x="1056701" y="0"/>
                  </a:lnTo>
                  <a:cubicBezTo>
                    <a:pt x="1096290" y="0"/>
                    <a:pt x="1134257" y="15726"/>
                    <a:pt x="1162250" y="43720"/>
                  </a:cubicBezTo>
                  <a:cubicBezTo>
                    <a:pt x="1190243" y="71713"/>
                    <a:pt x="1205969" y="109680"/>
                    <a:pt x="1205969" y="149268"/>
                  </a:cubicBezTo>
                  <a:lnTo>
                    <a:pt x="1205969" y="2410016"/>
                  </a:lnTo>
                  <a:cubicBezTo>
                    <a:pt x="1205969" y="2449605"/>
                    <a:pt x="1190243" y="2487572"/>
                    <a:pt x="1162250" y="2515565"/>
                  </a:cubicBezTo>
                  <a:cubicBezTo>
                    <a:pt x="1134257" y="2543558"/>
                    <a:pt x="1096290" y="2559284"/>
                    <a:pt x="1056701" y="2559284"/>
                  </a:cubicBezTo>
                  <a:lnTo>
                    <a:pt x="149268" y="2559284"/>
                  </a:lnTo>
                  <a:cubicBezTo>
                    <a:pt x="109680" y="2559284"/>
                    <a:pt x="71713" y="2543558"/>
                    <a:pt x="43720" y="2515565"/>
                  </a:cubicBezTo>
                  <a:cubicBezTo>
                    <a:pt x="15726" y="2487572"/>
                    <a:pt x="0" y="2449605"/>
                    <a:pt x="0" y="2410016"/>
                  </a:cubicBezTo>
                  <a:lnTo>
                    <a:pt x="0" y="149268"/>
                  </a:lnTo>
                  <a:cubicBezTo>
                    <a:pt x="0" y="109680"/>
                    <a:pt x="15726" y="71713"/>
                    <a:pt x="43720" y="43720"/>
                  </a:cubicBezTo>
                  <a:cubicBezTo>
                    <a:pt x="71713" y="15726"/>
                    <a:pt x="109680" y="0"/>
                    <a:pt x="1492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4484">
                    <a:alpha val="100000"/>
                  </a:srgbClr>
                </a:gs>
                <a:gs pos="100000">
                  <a:srgbClr val="0B1242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05969" cy="259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428860" y="3367076"/>
            <a:ext cx="2548928" cy="2107222"/>
            <a:chOff x="0" y="0"/>
            <a:chExt cx="987781" cy="81660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87781" cy="816608"/>
            </a:xfrm>
            <a:custGeom>
              <a:avLst/>
              <a:gdLst/>
              <a:ahLst/>
              <a:cxnLst/>
              <a:rect r="r" b="b" t="t" l="l"/>
              <a:pathLst>
                <a:path h="816608" w="987781">
                  <a:moveTo>
                    <a:pt x="127568" y="0"/>
                  </a:moveTo>
                  <a:lnTo>
                    <a:pt x="860214" y="0"/>
                  </a:lnTo>
                  <a:cubicBezTo>
                    <a:pt x="930667" y="0"/>
                    <a:pt x="987781" y="57114"/>
                    <a:pt x="987781" y="127568"/>
                  </a:cubicBezTo>
                  <a:lnTo>
                    <a:pt x="987781" y="689040"/>
                  </a:lnTo>
                  <a:cubicBezTo>
                    <a:pt x="987781" y="759494"/>
                    <a:pt x="930667" y="816608"/>
                    <a:pt x="860214" y="816608"/>
                  </a:cubicBezTo>
                  <a:lnTo>
                    <a:pt x="127568" y="816608"/>
                  </a:lnTo>
                  <a:cubicBezTo>
                    <a:pt x="57114" y="816608"/>
                    <a:pt x="0" y="759494"/>
                    <a:pt x="0" y="689040"/>
                  </a:cubicBezTo>
                  <a:lnTo>
                    <a:pt x="0" y="127568"/>
                  </a:lnTo>
                  <a:cubicBezTo>
                    <a:pt x="0" y="57114"/>
                    <a:pt x="57114" y="0"/>
                    <a:pt x="12756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987781" cy="854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14307069" y="7042614"/>
            <a:ext cx="279251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1785694" y="3634210"/>
            <a:ext cx="1597964" cy="1558015"/>
          </a:xfrm>
          <a:custGeom>
            <a:avLst/>
            <a:gdLst/>
            <a:ahLst/>
            <a:cxnLst/>
            <a:rect r="r" b="b" t="t" l="l"/>
            <a:pathLst>
              <a:path h="1558015" w="1597964">
                <a:moveTo>
                  <a:pt x="0" y="0"/>
                </a:moveTo>
                <a:lnTo>
                  <a:pt x="1597964" y="0"/>
                </a:lnTo>
                <a:lnTo>
                  <a:pt x="1597964" y="1558015"/>
                </a:lnTo>
                <a:lnTo>
                  <a:pt x="0" y="155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6130798" y="3580041"/>
            <a:ext cx="1653522" cy="1612184"/>
          </a:xfrm>
          <a:custGeom>
            <a:avLst/>
            <a:gdLst/>
            <a:ahLst/>
            <a:cxnLst/>
            <a:rect r="r" b="b" t="t" l="l"/>
            <a:pathLst>
              <a:path h="1612184" w="1653522">
                <a:moveTo>
                  <a:pt x="0" y="0"/>
                </a:moveTo>
                <a:lnTo>
                  <a:pt x="1653522" y="0"/>
                </a:lnTo>
                <a:lnTo>
                  <a:pt x="1653522" y="1612184"/>
                </a:lnTo>
                <a:lnTo>
                  <a:pt x="0" y="161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655990" y="3756241"/>
            <a:ext cx="1348902" cy="1348902"/>
          </a:xfrm>
          <a:custGeom>
            <a:avLst/>
            <a:gdLst/>
            <a:ahLst/>
            <a:cxnLst/>
            <a:rect r="r" b="b" t="t" l="l"/>
            <a:pathLst>
              <a:path h="1348902" w="1348902">
                <a:moveTo>
                  <a:pt x="0" y="0"/>
                </a:moveTo>
                <a:lnTo>
                  <a:pt x="1348902" y="0"/>
                </a:lnTo>
                <a:lnTo>
                  <a:pt x="1348902" y="1348902"/>
                </a:lnTo>
                <a:lnTo>
                  <a:pt x="0" y="1348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67411" y="3626165"/>
            <a:ext cx="1583084" cy="1589043"/>
          </a:xfrm>
          <a:custGeom>
            <a:avLst/>
            <a:gdLst/>
            <a:ahLst/>
            <a:cxnLst/>
            <a:rect r="r" b="b" t="t" l="l"/>
            <a:pathLst>
              <a:path h="1589043" w="1583084">
                <a:moveTo>
                  <a:pt x="0" y="0"/>
                </a:moveTo>
                <a:lnTo>
                  <a:pt x="1583085" y="0"/>
                </a:lnTo>
                <a:lnTo>
                  <a:pt x="1583085" y="1589043"/>
                </a:lnTo>
                <a:lnTo>
                  <a:pt x="0" y="1589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075965" y="2170063"/>
            <a:ext cx="15474530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Q4: What major insights are found? Give a proper explanation.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00118" y="5751249"/>
            <a:ext cx="256911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-44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Customer Loyalty and Return Customers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11814" y="7361701"/>
            <a:ext cx="234572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8"/>
              </a:lnSpc>
            </a:pPr>
            <a:r>
              <a:rPr lang="en-US" b="true" sz="2407" spc="-48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49.96% </a:t>
            </a:r>
          </a:p>
          <a:p>
            <a:pPr algn="ctr">
              <a:lnSpc>
                <a:spcPts val="2888"/>
              </a:lnSpc>
            </a:pPr>
            <a:r>
              <a:rPr lang="en-US" sz="2407" spc="-48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customers are return customers.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673000" y="5751249"/>
            <a:ext cx="256911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-44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Influence of Discounts on Return Rates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784696" y="7361701"/>
            <a:ext cx="2345725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8"/>
              </a:lnSpc>
            </a:pPr>
            <a:r>
              <a:rPr lang="en-US" b="true" sz="2407" spc="-48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p-value = 0.013</a:t>
            </a:r>
          </a:p>
          <a:p>
            <a:pPr algn="ctr">
              <a:lnSpc>
                <a:spcPts val="2888"/>
              </a:lnSpc>
            </a:pPr>
            <a:r>
              <a:rPr lang="en-US" sz="2407" spc="-48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Discounts significantly influence return rates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045883" y="5751249"/>
            <a:ext cx="256911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-44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Minimal Impact of Time Spent on Website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157579" y="7361701"/>
            <a:ext cx="2345725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8"/>
              </a:lnSpc>
            </a:pPr>
            <a:r>
              <a:rPr lang="en-US" b="true" sz="2407" spc="-48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0.01</a:t>
            </a:r>
          </a:p>
          <a:p>
            <a:pPr algn="ctr">
              <a:lnSpc>
                <a:spcPts val="2888"/>
              </a:lnSpc>
            </a:pPr>
            <a:r>
              <a:rPr lang="en-US" sz="2407" spc="-48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Weak correlation between time on site and purchase amount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418765" y="5751249"/>
            <a:ext cx="256911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-44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Payment Methods and Customer Satisfaction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530461" y="7361701"/>
            <a:ext cx="2345725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8"/>
              </a:lnSpc>
            </a:pPr>
            <a:r>
              <a:rPr lang="en-US" b="true" sz="2407" spc="-48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50.6% </a:t>
            </a:r>
          </a:p>
          <a:p>
            <a:pPr algn="ctr">
              <a:lnSpc>
                <a:spcPts val="2888"/>
              </a:lnSpc>
            </a:pPr>
            <a:r>
              <a:rPr lang="en-US" sz="2407" spc="-48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Bank Transfer yields the highest satisfaction and return rates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3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196377" y="-1563372"/>
            <a:ext cx="5063471" cy="3126744"/>
            <a:chOff x="0" y="0"/>
            <a:chExt cx="1333589" cy="8235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74465" y="-2478078"/>
            <a:ext cx="5063471" cy="3126744"/>
            <a:chOff x="0" y="0"/>
            <a:chExt cx="1333589" cy="8235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3589" cy="823505"/>
            </a:xfrm>
            <a:custGeom>
              <a:avLst/>
              <a:gdLst/>
              <a:ahLst/>
              <a:cxnLst/>
              <a:rect r="r" b="b" t="t" l="l"/>
              <a:pathLst>
                <a:path h="823505" w="1333589">
                  <a:moveTo>
                    <a:pt x="152897" y="0"/>
                  </a:moveTo>
                  <a:lnTo>
                    <a:pt x="1180691" y="0"/>
                  </a:lnTo>
                  <a:cubicBezTo>
                    <a:pt x="1221242" y="0"/>
                    <a:pt x="1260132" y="16109"/>
                    <a:pt x="1288806" y="44783"/>
                  </a:cubicBezTo>
                  <a:cubicBezTo>
                    <a:pt x="1317480" y="73456"/>
                    <a:pt x="1333589" y="112347"/>
                    <a:pt x="1333589" y="152897"/>
                  </a:cubicBezTo>
                  <a:lnTo>
                    <a:pt x="1333589" y="670607"/>
                  </a:lnTo>
                  <a:cubicBezTo>
                    <a:pt x="1333589" y="711158"/>
                    <a:pt x="1317480" y="750048"/>
                    <a:pt x="1288806" y="778722"/>
                  </a:cubicBezTo>
                  <a:cubicBezTo>
                    <a:pt x="1260132" y="807396"/>
                    <a:pt x="1221242" y="823505"/>
                    <a:pt x="1180691" y="823505"/>
                  </a:cubicBezTo>
                  <a:lnTo>
                    <a:pt x="152897" y="823505"/>
                  </a:lnTo>
                  <a:cubicBezTo>
                    <a:pt x="112347" y="823505"/>
                    <a:pt x="73456" y="807396"/>
                    <a:pt x="44783" y="778722"/>
                  </a:cubicBezTo>
                  <a:cubicBezTo>
                    <a:pt x="16109" y="750048"/>
                    <a:pt x="0" y="711158"/>
                    <a:pt x="0" y="670607"/>
                  </a:cubicBezTo>
                  <a:lnTo>
                    <a:pt x="0" y="152897"/>
                  </a:lnTo>
                  <a:cubicBezTo>
                    <a:pt x="0" y="112347"/>
                    <a:pt x="16109" y="73456"/>
                    <a:pt x="44783" y="44783"/>
                  </a:cubicBezTo>
                  <a:cubicBezTo>
                    <a:pt x="73456" y="16109"/>
                    <a:pt x="112347" y="0"/>
                    <a:pt x="15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33589" cy="861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654175"/>
            <a:ext cx="3111953" cy="6604125"/>
            <a:chOff x="0" y="0"/>
            <a:chExt cx="1205969" cy="25592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5969" cy="2559284"/>
            </a:xfrm>
            <a:custGeom>
              <a:avLst/>
              <a:gdLst/>
              <a:ahLst/>
              <a:cxnLst/>
              <a:rect r="r" b="b" t="t" l="l"/>
              <a:pathLst>
                <a:path h="2559284" w="1205969">
                  <a:moveTo>
                    <a:pt x="149268" y="0"/>
                  </a:moveTo>
                  <a:lnTo>
                    <a:pt x="1056701" y="0"/>
                  </a:lnTo>
                  <a:cubicBezTo>
                    <a:pt x="1096290" y="0"/>
                    <a:pt x="1134257" y="15726"/>
                    <a:pt x="1162250" y="43720"/>
                  </a:cubicBezTo>
                  <a:cubicBezTo>
                    <a:pt x="1190243" y="71713"/>
                    <a:pt x="1205969" y="109680"/>
                    <a:pt x="1205969" y="149268"/>
                  </a:cubicBezTo>
                  <a:lnTo>
                    <a:pt x="1205969" y="2410016"/>
                  </a:lnTo>
                  <a:cubicBezTo>
                    <a:pt x="1205969" y="2449605"/>
                    <a:pt x="1190243" y="2487572"/>
                    <a:pt x="1162250" y="2515565"/>
                  </a:cubicBezTo>
                  <a:cubicBezTo>
                    <a:pt x="1134257" y="2543558"/>
                    <a:pt x="1096290" y="2559284"/>
                    <a:pt x="1056701" y="2559284"/>
                  </a:cubicBezTo>
                  <a:lnTo>
                    <a:pt x="149268" y="2559284"/>
                  </a:lnTo>
                  <a:cubicBezTo>
                    <a:pt x="109680" y="2559284"/>
                    <a:pt x="71713" y="2543558"/>
                    <a:pt x="43720" y="2515565"/>
                  </a:cubicBezTo>
                  <a:cubicBezTo>
                    <a:pt x="15726" y="2487572"/>
                    <a:pt x="0" y="2449605"/>
                    <a:pt x="0" y="2410016"/>
                  </a:cubicBezTo>
                  <a:lnTo>
                    <a:pt x="0" y="149268"/>
                  </a:lnTo>
                  <a:cubicBezTo>
                    <a:pt x="0" y="109680"/>
                    <a:pt x="15726" y="71713"/>
                    <a:pt x="43720" y="43720"/>
                  </a:cubicBezTo>
                  <a:cubicBezTo>
                    <a:pt x="71713" y="15726"/>
                    <a:pt x="109680" y="0"/>
                    <a:pt x="1492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4484">
                    <a:alpha val="100000"/>
                  </a:srgbClr>
                </a:gs>
                <a:gs pos="100000">
                  <a:srgbClr val="0B1242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05969" cy="259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0212" y="2941877"/>
            <a:ext cx="2548928" cy="2107222"/>
            <a:chOff x="0" y="0"/>
            <a:chExt cx="987781" cy="8166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7781" cy="816608"/>
            </a:xfrm>
            <a:custGeom>
              <a:avLst/>
              <a:gdLst/>
              <a:ahLst/>
              <a:cxnLst/>
              <a:rect r="r" b="b" t="t" l="l"/>
              <a:pathLst>
                <a:path h="816608" w="987781">
                  <a:moveTo>
                    <a:pt x="127568" y="0"/>
                  </a:moveTo>
                  <a:lnTo>
                    <a:pt x="860214" y="0"/>
                  </a:lnTo>
                  <a:cubicBezTo>
                    <a:pt x="930667" y="0"/>
                    <a:pt x="987781" y="57114"/>
                    <a:pt x="987781" y="127568"/>
                  </a:cubicBezTo>
                  <a:lnTo>
                    <a:pt x="987781" y="689040"/>
                  </a:lnTo>
                  <a:cubicBezTo>
                    <a:pt x="987781" y="759494"/>
                    <a:pt x="930667" y="816608"/>
                    <a:pt x="860214" y="816608"/>
                  </a:cubicBezTo>
                  <a:lnTo>
                    <a:pt x="127568" y="816608"/>
                  </a:lnTo>
                  <a:cubicBezTo>
                    <a:pt x="57114" y="816608"/>
                    <a:pt x="0" y="759494"/>
                    <a:pt x="0" y="689040"/>
                  </a:cubicBezTo>
                  <a:lnTo>
                    <a:pt x="0" y="127568"/>
                  </a:lnTo>
                  <a:cubicBezTo>
                    <a:pt x="0" y="57114"/>
                    <a:pt x="57114" y="0"/>
                    <a:pt x="12756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87781" cy="854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188421" y="6617415"/>
            <a:ext cx="279251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5401582" y="2654175"/>
            <a:ext cx="3111953" cy="6604125"/>
            <a:chOff x="0" y="0"/>
            <a:chExt cx="1205969" cy="25592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05969" cy="2559284"/>
            </a:xfrm>
            <a:custGeom>
              <a:avLst/>
              <a:gdLst/>
              <a:ahLst/>
              <a:cxnLst/>
              <a:rect r="r" b="b" t="t" l="l"/>
              <a:pathLst>
                <a:path h="2559284" w="1205969">
                  <a:moveTo>
                    <a:pt x="149268" y="0"/>
                  </a:moveTo>
                  <a:lnTo>
                    <a:pt x="1056701" y="0"/>
                  </a:lnTo>
                  <a:cubicBezTo>
                    <a:pt x="1096290" y="0"/>
                    <a:pt x="1134257" y="15726"/>
                    <a:pt x="1162250" y="43720"/>
                  </a:cubicBezTo>
                  <a:cubicBezTo>
                    <a:pt x="1190243" y="71713"/>
                    <a:pt x="1205969" y="109680"/>
                    <a:pt x="1205969" y="149268"/>
                  </a:cubicBezTo>
                  <a:lnTo>
                    <a:pt x="1205969" y="2410016"/>
                  </a:lnTo>
                  <a:cubicBezTo>
                    <a:pt x="1205969" y="2449605"/>
                    <a:pt x="1190243" y="2487572"/>
                    <a:pt x="1162250" y="2515565"/>
                  </a:cubicBezTo>
                  <a:cubicBezTo>
                    <a:pt x="1134257" y="2543558"/>
                    <a:pt x="1096290" y="2559284"/>
                    <a:pt x="1056701" y="2559284"/>
                  </a:cubicBezTo>
                  <a:lnTo>
                    <a:pt x="149268" y="2559284"/>
                  </a:lnTo>
                  <a:cubicBezTo>
                    <a:pt x="109680" y="2559284"/>
                    <a:pt x="71713" y="2543558"/>
                    <a:pt x="43720" y="2515565"/>
                  </a:cubicBezTo>
                  <a:cubicBezTo>
                    <a:pt x="15726" y="2487572"/>
                    <a:pt x="0" y="2449605"/>
                    <a:pt x="0" y="2410016"/>
                  </a:cubicBezTo>
                  <a:lnTo>
                    <a:pt x="0" y="149268"/>
                  </a:lnTo>
                  <a:cubicBezTo>
                    <a:pt x="0" y="109680"/>
                    <a:pt x="15726" y="71713"/>
                    <a:pt x="43720" y="43720"/>
                  </a:cubicBezTo>
                  <a:cubicBezTo>
                    <a:pt x="71713" y="15726"/>
                    <a:pt x="109680" y="0"/>
                    <a:pt x="1492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4484">
                    <a:alpha val="100000"/>
                  </a:srgbClr>
                </a:gs>
                <a:gs pos="100000">
                  <a:srgbClr val="0B1242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05969" cy="259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683095" y="2941877"/>
            <a:ext cx="2548928" cy="2107222"/>
            <a:chOff x="0" y="0"/>
            <a:chExt cx="987781" cy="8166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7781" cy="816608"/>
            </a:xfrm>
            <a:custGeom>
              <a:avLst/>
              <a:gdLst/>
              <a:ahLst/>
              <a:cxnLst/>
              <a:rect r="r" b="b" t="t" l="l"/>
              <a:pathLst>
                <a:path h="816608" w="987781">
                  <a:moveTo>
                    <a:pt x="127568" y="0"/>
                  </a:moveTo>
                  <a:lnTo>
                    <a:pt x="860214" y="0"/>
                  </a:lnTo>
                  <a:cubicBezTo>
                    <a:pt x="930667" y="0"/>
                    <a:pt x="987781" y="57114"/>
                    <a:pt x="987781" y="127568"/>
                  </a:cubicBezTo>
                  <a:lnTo>
                    <a:pt x="987781" y="689040"/>
                  </a:lnTo>
                  <a:cubicBezTo>
                    <a:pt x="987781" y="759494"/>
                    <a:pt x="930667" y="816608"/>
                    <a:pt x="860214" y="816608"/>
                  </a:cubicBezTo>
                  <a:lnTo>
                    <a:pt x="127568" y="816608"/>
                  </a:lnTo>
                  <a:cubicBezTo>
                    <a:pt x="57114" y="816608"/>
                    <a:pt x="0" y="759494"/>
                    <a:pt x="0" y="689040"/>
                  </a:cubicBezTo>
                  <a:lnTo>
                    <a:pt x="0" y="127568"/>
                  </a:lnTo>
                  <a:cubicBezTo>
                    <a:pt x="0" y="57114"/>
                    <a:pt x="57114" y="0"/>
                    <a:pt x="12756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87781" cy="854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5561304" y="6617415"/>
            <a:ext cx="279251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9774465" y="2654175"/>
            <a:ext cx="3111953" cy="6604125"/>
            <a:chOff x="0" y="0"/>
            <a:chExt cx="1205969" cy="25592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05969" cy="2559284"/>
            </a:xfrm>
            <a:custGeom>
              <a:avLst/>
              <a:gdLst/>
              <a:ahLst/>
              <a:cxnLst/>
              <a:rect r="r" b="b" t="t" l="l"/>
              <a:pathLst>
                <a:path h="2559284" w="1205969">
                  <a:moveTo>
                    <a:pt x="149268" y="0"/>
                  </a:moveTo>
                  <a:lnTo>
                    <a:pt x="1056701" y="0"/>
                  </a:lnTo>
                  <a:cubicBezTo>
                    <a:pt x="1096290" y="0"/>
                    <a:pt x="1134257" y="15726"/>
                    <a:pt x="1162250" y="43720"/>
                  </a:cubicBezTo>
                  <a:cubicBezTo>
                    <a:pt x="1190243" y="71713"/>
                    <a:pt x="1205969" y="109680"/>
                    <a:pt x="1205969" y="149268"/>
                  </a:cubicBezTo>
                  <a:lnTo>
                    <a:pt x="1205969" y="2410016"/>
                  </a:lnTo>
                  <a:cubicBezTo>
                    <a:pt x="1205969" y="2449605"/>
                    <a:pt x="1190243" y="2487572"/>
                    <a:pt x="1162250" y="2515565"/>
                  </a:cubicBezTo>
                  <a:cubicBezTo>
                    <a:pt x="1134257" y="2543558"/>
                    <a:pt x="1096290" y="2559284"/>
                    <a:pt x="1056701" y="2559284"/>
                  </a:cubicBezTo>
                  <a:lnTo>
                    <a:pt x="149268" y="2559284"/>
                  </a:lnTo>
                  <a:cubicBezTo>
                    <a:pt x="109680" y="2559284"/>
                    <a:pt x="71713" y="2543558"/>
                    <a:pt x="43720" y="2515565"/>
                  </a:cubicBezTo>
                  <a:cubicBezTo>
                    <a:pt x="15726" y="2487572"/>
                    <a:pt x="0" y="2449605"/>
                    <a:pt x="0" y="2410016"/>
                  </a:cubicBezTo>
                  <a:lnTo>
                    <a:pt x="0" y="149268"/>
                  </a:lnTo>
                  <a:cubicBezTo>
                    <a:pt x="0" y="109680"/>
                    <a:pt x="15726" y="71713"/>
                    <a:pt x="43720" y="43720"/>
                  </a:cubicBezTo>
                  <a:cubicBezTo>
                    <a:pt x="71713" y="15726"/>
                    <a:pt x="109680" y="0"/>
                    <a:pt x="1492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4484">
                    <a:alpha val="100000"/>
                  </a:srgbClr>
                </a:gs>
                <a:gs pos="100000">
                  <a:srgbClr val="0B1242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05969" cy="259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055977" y="2941877"/>
            <a:ext cx="2548928" cy="2107222"/>
            <a:chOff x="0" y="0"/>
            <a:chExt cx="987781" cy="8166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87781" cy="816608"/>
            </a:xfrm>
            <a:custGeom>
              <a:avLst/>
              <a:gdLst/>
              <a:ahLst/>
              <a:cxnLst/>
              <a:rect r="r" b="b" t="t" l="l"/>
              <a:pathLst>
                <a:path h="816608" w="987781">
                  <a:moveTo>
                    <a:pt x="127568" y="0"/>
                  </a:moveTo>
                  <a:lnTo>
                    <a:pt x="860214" y="0"/>
                  </a:lnTo>
                  <a:cubicBezTo>
                    <a:pt x="930667" y="0"/>
                    <a:pt x="987781" y="57114"/>
                    <a:pt x="987781" y="127568"/>
                  </a:cubicBezTo>
                  <a:lnTo>
                    <a:pt x="987781" y="689040"/>
                  </a:lnTo>
                  <a:cubicBezTo>
                    <a:pt x="987781" y="759494"/>
                    <a:pt x="930667" y="816608"/>
                    <a:pt x="860214" y="816608"/>
                  </a:cubicBezTo>
                  <a:lnTo>
                    <a:pt x="127568" y="816608"/>
                  </a:lnTo>
                  <a:cubicBezTo>
                    <a:pt x="57114" y="816608"/>
                    <a:pt x="0" y="759494"/>
                    <a:pt x="0" y="689040"/>
                  </a:cubicBezTo>
                  <a:lnTo>
                    <a:pt x="0" y="127568"/>
                  </a:lnTo>
                  <a:cubicBezTo>
                    <a:pt x="0" y="57114"/>
                    <a:pt x="57114" y="0"/>
                    <a:pt x="12756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87781" cy="854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9934186" y="6617415"/>
            <a:ext cx="279251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4147347" y="2654175"/>
            <a:ext cx="3111953" cy="6604125"/>
            <a:chOff x="0" y="0"/>
            <a:chExt cx="1205969" cy="255928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05969" cy="2559284"/>
            </a:xfrm>
            <a:custGeom>
              <a:avLst/>
              <a:gdLst/>
              <a:ahLst/>
              <a:cxnLst/>
              <a:rect r="r" b="b" t="t" l="l"/>
              <a:pathLst>
                <a:path h="2559284" w="1205969">
                  <a:moveTo>
                    <a:pt x="149268" y="0"/>
                  </a:moveTo>
                  <a:lnTo>
                    <a:pt x="1056701" y="0"/>
                  </a:lnTo>
                  <a:cubicBezTo>
                    <a:pt x="1096290" y="0"/>
                    <a:pt x="1134257" y="15726"/>
                    <a:pt x="1162250" y="43720"/>
                  </a:cubicBezTo>
                  <a:cubicBezTo>
                    <a:pt x="1190243" y="71713"/>
                    <a:pt x="1205969" y="109680"/>
                    <a:pt x="1205969" y="149268"/>
                  </a:cubicBezTo>
                  <a:lnTo>
                    <a:pt x="1205969" y="2410016"/>
                  </a:lnTo>
                  <a:cubicBezTo>
                    <a:pt x="1205969" y="2449605"/>
                    <a:pt x="1190243" y="2487572"/>
                    <a:pt x="1162250" y="2515565"/>
                  </a:cubicBezTo>
                  <a:cubicBezTo>
                    <a:pt x="1134257" y="2543558"/>
                    <a:pt x="1096290" y="2559284"/>
                    <a:pt x="1056701" y="2559284"/>
                  </a:cubicBezTo>
                  <a:lnTo>
                    <a:pt x="149268" y="2559284"/>
                  </a:lnTo>
                  <a:cubicBezTo>
                    <a:pt x="109680" y="2559284"/>
                    <a:pt x="71713" y="2543558"/>
                    <a:pt x="43720" y="2515565"/>
                  </a:cubicBezTo>
                  <a:cubicBezTo>
                    <a:pt x="15726" y="2487572"/>
                    <a:pt x="0" y="2449605"/>
                    <a:pt x="0" y="2410016"/>
                  </a:cubicBezTo>
                  <a:lnTo>
                    <a:pt x="0" y="149268"/>
                  </a:lnTo>
                  <a:cubicBezTo>
                    <a:pt x="0" y="109680"/>
                    <a:pt x="15726" y="71713"/>
                    <a:pt x="43720" y="43720"/>
                  </a:cubicBezTo>
                  <a:cubicBezTo>
                    <a:pt x="71713" y="15726"/>
                    <a:pt x="109680" y="0"/>
                    <a:pt x="14926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4484">
                    <a:alpha val="100000"/>
                  </a:srgbClr>
                </a:gs>
                <a:gs pos="100000">
                  <a:srgbClr val="0B1242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05969" cy="259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428860" y="2941877"/>
            <a:ext cx="2548928" cy="2107222"/>
            <a:chOff x="0" y="0"/>
            <a:chExt cx="987781" cy="81660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87781" cy="816608"/>
            </a:xfrm>
            <a:custGeom>
              <a:avLst/>
              <a:gdLst/>
              <a:ahLst/>
              <a:cxnLst/>
              <a:rect r="r" b="b" t="t" l="l"/>
              <a:pathLst>
                <a:path h="816608" w="987781">
                  <a:moveTo>
                    <a:pt x="127568" y="0"/>
                  </a:moveTo>
                  <a:lnTo>
                    <a:pt x="860214" y="0"/>
                  </a:lnTo>
                  <a:cubicBezTo>
                    <a:pt x="930667" y="0"/>
                    <a:pt x="987781" y="57114"/>
                    <a:pt x="987781" y="127568"/>
                  </a:cubicBezTo>
                  <a:lnTo>
                    <a:pt x="987781" y="689040"/>
                  </a:lnTo>
                  <a:cubicBezTo>
                    <a:pt x="987781" y="759494"/>
                    <a:pt x="930667" y="816608"/>
                    <a:pt x="860214" y="816608"/>
                  </a:cubicBezTo>
                  <a:lnTo>
                    <a:pt x="127568" y="816608"/>
                  </a:lnTo>
                  <a:cubicBezTo>
                    <a:pt x="57114" y="816608"/>
                    <a:pt x="0" y="759494"/>
                    <a:pt x="0" y="689040"/>
                  </a:cubicBezTo>
                  <a:lnTo>
                    <a:pt x="0" y="127568"/>
                  </a:lnTo>
                  <a:cubicBezTo>
                    <a:pt x="0" y="57114"/>
                    <a:pt x="57114" y="0"/>
                    <a:pt x="12756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987781" cy="854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14307069" y="6617415"/>
            <a:ext cx="279251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1844798" y="3296092"/>
            <a:ext cx="1479756" cy="1313283"/>
          </a:xfrm>
          <a:custGeom>
            <a:avLst/>
            <a:gdLst/>
            <a:ahLst/>
            <a:cxnLst/>
            <a:rect r="r" b="b" t="t" l="l"/>
            <a:pathLst>
              <a:path h="1313283" w="1479756">
                <a:moveTo>
                  <a:pt x="0" y="0"/>
                </a:moveTo>
                <a:lnTo>
                  <a:pt x="1479756" y="0"/>
                </a:lnTo>
                <a:lnTo>
                  <a:pt x="1479756" y="1313284"/>
                </a:lnTo>
                <a:lnTo>
                  <a:pt x="0" y="1313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6185109" y="3296092"/>
            <a:ext cx="1544899" cy="1531381"/>
          </a:xfrm>
          <a:custGeom>
            <a:avLst/>
            <a:gdLst/>
            <a:ahLst/>
            <a:cxnLst/>
            <a:rect r="r" b="b" t="t" l="l"/>
            <a:pathLst>
              <a:path h="1531381" w="1544899">
                <a:moveTo>
                  <a:pt x="0" y="0"/>
                </a:moveTo>
                <a:lnTo>
                  <a:pt x="1544899" y="0"/>
                </a:lnTo>
                <a:lnTo>
                  <a:pt x="1544899" y="1531382"/>
                </a:lnTo>
                <a:lnTo>
                  <a:pt x="0" y="1531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561410" y="3227270"/>
            <a:ext cx="1587162" cy="1558305"/>
          </a:xfrm>
          <a:custGeom>
            <a:avLst/>
            <a:gdLst/>
            <a:ahLst/>
            <a:cxnLst/>
            <a:rect r="r" b="b" t="t" l="l"/>
            <a:pathLst>
              <a:path h="1558305" w="1587162">
                <a:moveTo>
                  <a:pt x="0" y="0"/>
                </a:moveTo>
                <a:lnTo>
                  <a:pt x="1587162" y="0"/>
                </a:lnTo>
                <a:lnTo>
                  <a:pt x="1587162" y="1558305"/>
                </a:lnTo>
                <a:lnTo>
                  <a:pt x="0" y="1558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62868" y="3097964"/>
            <a:ext cx="1669394" cy="1795047"/>
          </a:xfrm>
          <a:custGeom>
            <a:avLst/>
            <a:gdLst/>
            <a:ahLst/>
            <a:cxnLst/>
            <a:rect r="r" b="b" t="t" l="l"/>
            <a:pathLst>
              <a:path h="1795047" w="1669394">
                <a:moveTo>
                  <a:pt x="0" y="0"/>
                </a:moveTo>
                <a:lnTo>
                  <a:pt x="1669393" y="0"/>
                </a:lnTo>
                <a:lnTo>
                  <a:pt x="1669393" y="1795047"/>
                </a:lnTo>
                <a:lnTo>
                  <a:pt x="0" y="1795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300118" y="5326050"/>
            <a:ext cx="256911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-44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Customer Satisfaction and Review Scores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11814" y="6936502"/>
            <a:ext cx="2345725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8"/>
              </a:lnSpc>
            </a:pPr>
            <a:r>
              <a:rPr lang="en-US" b="true" sz="2407" spc="-48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3.0</a:t>
            </a:r>
          </a:p>
          <a:p>
            <a:pPr algn="ctr">
              <a:lnSpc>
                <a:spcPts val="2888"/>
              </a:lnSpc>
            </a:pPr>
            <a:r>
              <a:rPr lang="en-US" sz="2407" spc="-48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 Average review score indicating moderate satisfaction.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673000" y="5326050"/>
            <a:ext cx="256911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-44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Demographic Insights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784696" y="6907927"/>
            <a:ext cx="234572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8"/>
              </a:lnSpc>
            </a:pPr>
            <a:r>
              <a:rPr lang="en-US" sz="2407" spc="-48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 Age, gender, and location have minimal impact on return rates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045883" y="5326050"/>
            <a:ext cx="256911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-44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Delivery Time and Subscription Type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934186" y="6917452"/>
            <a:ext cx="2728839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8"/>
              </a:lnSpc>
            </a:pPr>
            <a:r>
              <a:rPr lang="en-US" b="true" sz="2407" spc="-48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7.03 d &gt; 6.96 d</a:t>
            </a:r>
          </a:p>
          <a:p>
            <a:pPr algn="ctr">
              <a:lnSpc>
                <a:spcPts val="2888"/>
              </a:lnSpc>
            </a:pPr>
            <a:r>
              <a:rPr lang="en-US" sz="2407" spc="-48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 Premium subscribers face slightly longer delivery times than free subscribers.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418765" y="5326050"/>
            <a:ext cx="256911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-44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Items Purchased and Satisfaction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530461" y="6936502"/>
            <a:ext cx="2345725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8"/>
              </a:lnSpc>
            </a:pPr>
            <a:r>
              <a:rPr lang="en-US" b="true" sz="2407" spc="-48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(-0.003).</a:t>
            </a:r>
          </a:p>
          <a:p>
            <a:pPr algn="ctr">
              <a:lnSpc>
                <a:spcPts val="2888"/>
              </a:lnSpc>
            </a:pPr>
            <a:r>
              <a:rPr lang="en-US" sz="2407" spc="-48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Weak negative correlation between items purchased and satisfaction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6415" y="0"/>
            <a:ext cx="8029465" cy="10287000"/>
            <a:chOff x="0" y="0"/>
            <a:chExt cx="1397808" cy="17908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808" cy="1790811"/>
            </a:xfrm>
            <a:custGeom>
              <a:avLst/>
              <a:gdLst/>
              <a:ahLst/>
              <a:cxnLst/>
              <a:rect r="r" b="b" t="t" l="l"/>
              <a:pathLst>
                <a:path h="1790811" w="1397808">
                  <a:moveTo>
                    <a:pt x="96419" y="0"/>
                  </a:moveTo>
                  <a:lnTo>
                    <a:pt x="1301389" y="0"/>
                  </a:lnTo>
                  <a:cubicBezTo>
                    <a:pt x="1326961" y="0"/>
                    <a:pt x="1351486" y="10158"/>
                    <a:pt x="1369568" y="28240"/>
                  </a:cubicBezTo>
                  <a:cubicBezTo>
                    <a:pt x="1387650" y="46322"/>
                    <a:pt x="1397808" y="70847"/>
                    <a:pt x="1397808" y="96419"/>
                  </a:cubicBezTo>
                  <a:lnTo>
                    <a:pt x="1397808" y="1694392"/>
                  </a:lnTo>
                  <a:cubicBezTo>
                    <a:pt x="1397808" y="1719964"/>
                    <a:pt x="1387650" y="1744488"/>
                    <a:pt x="1369568" y="1762570"/>
                  </a:cubicBezTo>
                  <a:cubicBezTo>
                    <a:pt x="1351486" y="1780652"/>
                    <a:pt x="1326961" y="1790811"/>
                    <a:pt x="1301389" y="1790811"/>
                  </a:cubicBezTo>
                  <a:lnTo>
                    <a:pt x="96419" y="1790811"/>
                  </a:lnTo>
                  <a:cubicBezTo>
                    <a:pt x="43168" y="1790811"/>
                    <a:pt x="0" y="1747642"/>
                    <a:pt x="0" y="1694392"/>
                  </a:cubicBezTo>
                  <a:lnTo>
                    <a:pt x="0" y="96419"/>
                  </a:lnTo>
                  <a:cubicBezTo>
                    <a:pt x="0" y="70847"/>
                    <a:pt x="10158" y="46322"/>
                    <a:pt x="28240" y="28240"/>
                  </a:cubicBezTo>
                  <a:cubicBezTo>
                    <a:pt x="46322" y="10158"/>
                    <a:pt x="70847" y="0"/>
                    <a:pt x="96419" y="0"/>
                  </a:cubicBezTo>
                  <a:close/>
                </a:path>
              </a:pathLst>
            </a:custGeom>
            <a:blipFill>
              <a:blip r:embed="rId2"/>
              <a:stretch>
                <a:fillRect l="-45966" t="0" r="-4596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73057" y="3719163"/>
            <a:ext cx="6229483" cy="236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313"/>
              </a:lnSpc>
            </a:pPr>
            <a:r>
              <a:rPr lang="en-US" b="true" sz="12366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THANK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53854" y="3719163"/>
            <a:ext cx="4005393" cy="236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313"/>
              </a:lnSpc>
            </a:pPr>
            <a:r>
              <a:rPr lang="en-US" b="true" sz="12366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6338"/>
            <a:ext cx="7648688" cy="159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Data Overview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882" y="2644816"/>
            <a:ext cx="7151944" cy="27267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139153" y="7256923"/>
            <a:ext cx="8148847" cy="4248743"/>
            <a:chOff x="0" y="0"/>
            <a:chExt cx="2146198" cy="11190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6198" cy="1119010"/>
            </a:xfrm>
            <a:custGeom>
              <a:avLst/>
              <a:gdLst/>
              <a:ahLst/>
              <a:cxnLst/>
              <a:rect r="r" b="b" t="t" l="l"/>
              <a:pathLst>
                <a:path h="1119010" w="2146198">
                  <a:moveTo>
                    <a:pt x="95006" y="0"/>
                  </a:moveTo>
                  <a:lnTo>
                    <a:pt x="2051192" y="0"/>
                  </a:lnTo>
                  <a:cubicBezTo>
                    <a:pt x="2103663" y="0"/>
                    <a:pt x="2146198" y="42536"/>
                    <a:pt x="2146198" y="95006"/>
                  </a:cubicBezTo>
                  <a:lnTo>
                    <a:pt x="2146198" y="1024004"/>
                  </a:lnTo>
                  <a:cubicBezTo>
                    <a:pt x="2146198" y="1049201"/>
                    <a:pt x="2136189" y="1073367"/>
                    <a:pt x="2118372" y="1091184"/>
                  </a:cubicBezTo>
                  <a:cubicBezTo>
                    <a:pt x="2100555" y="1109001"/>
                    <a:pt x="2076389" y="1119010"/>
                    <a:pt x="2051192" y="1119010"/>
                  </a:cubicBezTo>
                  <a:lnTo>
                    <a:pt x="95006" y="1119010"/>
                  </a:lnTo>
                  <a:cubicBezTo>
                    <a:pt x="69809" y="1119010"/>
                    <a:pt x="45644" y="1109001"/>
                    <a:pt x="27827" y="1091184"/>
                  </a:cubicBezTo>
                  <a:cubicBezTo>
                    <a:pt x="10010" y="1073367"/>
                    <a:pt x="0" y="1049201"/>
                    <a:pt x="0" y="1024004"/>
                  </a:cubicBezTo>
                  <a:lnTo>
                    <a:pt x="0" y="95006"/>
                  </a:lnTo>
                  <a:cubicBezTo>
                    <a:pt x="0" y="69809"/>
                    <a:pt x="10010" y="45644"/>
                    <a:pt x="27827" y="27827"/>
                  </a:cubicBezTo>
                  <a:cubicBezTo>
                    <a:pt x="45644" y="10010"/>
                    <a:pt x="69809" y="0"/>
                    <a:pt x="95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46198" cy="1157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13576" y="783631"/>
            <a:ext cx="8148847" cy="4248743"/>
            <a:chOff x="0" y="0"/>
            <a:chExt cx="2146198" cy="11190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6198" cy="1119010"/>
            </a:xfrm>
            <a:custGeom>
              <a:avLst/>
              <a:gdLst/>
              <a:ahLst/>
              <a:cxnLst/>
              <a:rect r="r" b="b" t="t" l="l"/>
              <a:pathLst>
                <a:path h="1119010" w="2146198">
                  <a:moveTo>
                    <a:pt x="95006" y="0"/>
                  </a:moveTo>
                  <a:lnTo>
                    <a:pt x="2051192" y="0"/>
                  </a:lnTo>
                  <a:cubicBezTo>
                    <a:pt x="2103663" y="0"/>
                    <a:pt x="2146198" y="42536"/>
                    <a:pt x="2146198" y="95006"/>
                  </a:cubicBezTo>
                  <a:lnTo>
                    <a:pt x="2146198" y="1024004"/>
                  </a:lnTo>
                  <a:cubicBezTo>
                    <a:pt x="2146198" y="1049201"/>
                    <a:pt x="2136189" y="1073367"/>
                    <a:pt x="2118372" y="1091184"/>
                  </a:cubicBezTo>
                  <a:cubicBezTo>
                    <a:pt x="2100555" y="1109001"/>
                    <a:pt x="2076389" y="1119010"/>
                    <a:pt x="2051192" y="1119010"/>
                  </a:cubicBezTo>
                  <a:lnTo>
                    <a:pt x="95006" y="1119010"/>
                  </a:lnTo>
                  <a:cubicBezTo>
                    <a:pt x="69809" y="1119010"/>
                    <a:pt x="45644" y="1109001"/>
                    <a:pt x="27827" y="1091184"/>
                  </a:cubicBezTo>
                  <a:cubicBezTo>
                    <a:pt x="10010" y="1073367"/>
                    <a:pt x="0" y="1049201"/>
                    <a:pt x="0" y="1024004"/>
                  </a:cubicBezTo>
                  <a:lnTo>
                    <a:pt x="0" y="95006"/>
                  </a:lnTo>
                  <a:cubicBezTo>
                    <a:pt x="0" y="69809"/>
                    <a:pt x="10010" y="45644"/>
                    <a:pt x="27827" y="27827"/>
                  </a:cubicBezTo>
                  <a:cubicBezTo>
                    <a:pt x="45644" y="10010"/>
                    <a:pt x="69809" y="0"/>
                    <a:pt x="95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46198" cy="1157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503045" y="2271733"/>
            <a:ext cx="5421062" cy="6579732"/>
            <a:chOff x="0" y="0"/>
            <a:chExt cx="943725" cy="11454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3725" cy="1145432"/>
            </a:xfrm>
            <a:custGeom>
              <a:avLst/>
              <a:gdLst/>
              <a:ahLst/>
              <a:cxnLst/>
              <a:rect r="r" b="b" t="t" l="l"/>
              <a:pathLst>
                <a:path h="1145432" w="943725">
                  <a:moveTo>
                    <a:pt x="142812" y="0"/>
                  </a:moveTo>
                  <a:lnTo>
                    <a:pt x="800913" y="0"/>
                  </a:lnTo>
                  <a:cubicBezTo>
                    <a:pt x="838789" y="0"/>
                    <a:pt x="875114" y="15046"/>
                    <a:pt x="901896" y="41829"/>
                  </a:cubicBezTo>
                  <a:cubicBezTo>
                    <a:pt x="928678" y="68611"/>
                    <a:pt x="943725" y="104936"/>
                    <a:pt x="943725" y="142812"/>
                  </a:cubicBezTo>
                  <a:lnTo>
                    <a:pt x="943725" y="1002620"/>
                  </a:lnTo>
                  <a:cubicBezTo>
                    <a:pt x="943725" y="1081493"/>
                    <a:pt x="879786" y="1145432"/>
                    <a:pt x="800913" y="1145432"/>
                  </a:cubicBezTo>
                  <a:lnTo>
                    <a:pt x="142812" y="1145432"/>
                  </a:lnTo>
                  <a:cubicBezTo>
                    <a:pt x="63939" y="1145432"/>
                    <a:pt x="0" y="1081493"/>
                    <a:pt x="0" y="1002620"/>
                  </a:cubicBezTo>
                  <a:lnTo>
                    <a:pt x="0" y="142812"/>
                  </a:lnTo>
                  <a:cubicBezTo>
                    <a:pt x="0" y="63939"/>
                    <a:pt x="63939" y="0"/>
                    <a:pt x="142812" y="0"/>
                  </a:cubicBezTo>
                  <a:close/>
                </a:path>
              </a:pathLst>
            </a:custGeom>
            <a:blipFill>
              <a:blip r:embed="rId2"/>
              <a:stretch>
                <a:fillRect l="-40916" t="0" r="-40916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445645" y="-27746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882" y="3656473"/>
            <a:ext cx="9110453" cy="308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3399" spc="-67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Entries: </a:t>
            </a:r>
            <a:r>
              <a:rPr lang="en-US" sz="3399" spc="-6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The dataset contains 10000 entries representing individual customer records.</a:t>
            </a:r>
          </a:p>
          <a:p>
            <a:pPr algn="just">
              <a:lnSpc>
                <a:spcPts val="4079"/>
              </a:lnSpc>
            </a:pPr>
          </a:p>
          <a:p>
            <a:pPr algn="just">
              <a:lnSpc>
                <a:spcPts val="4079"/>
              </a:lnSpc>
            </a:pPr>
            <a:r>
              <a:rPr lang="en-US" b="true" sz="3399" spc="-67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Features:</a:t>
            </a:r>
            <a:r>
              <a:rPr lang="en-US" sz="3399" spc="-6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There are 16 columns or features in the dataset, each representing different aspects of customer behavior and transactions.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7949" y="2427275"/>
            <a:ext cx="7104679" cy="514350"/>
            <a:chOff x="0" y="0"/>
            <a:chExt cx="9472905" cy="685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94207"/>
              <a:ext cx="373586" cy="373586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B1242">
                      <a:alpha val="100000"/>
                    </a:srgbClr>
                  </a:gs>
                  <a:gs pos="100000">
                    <a:srgbClr val="3C448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46290" y="273867"/>
              <a:ext cx="281005" cy="214267"/>
            </a:xfrm>
            <a:custGeom>
              <a:avLst/>
              <a:gdLst/>
              <a:ahLst/>
              <a:cxnLst/>
              <a:rect r="r" b="b" t="t" l="l"/>
              <a:pathLst>
                <a:path h="214267" w="281005">
                  <a:moveTo>
                    <a:pt x="0" y="0"/>
                  </a:moveTo>
                  <a:lnTo>
                    <a:pt x="281006" y="0"/>
                  </a:lnTo>
                  <a:lnTo>
                    <a:pt x="281006" y="214266"/>
                  </a:lnTo>
                  <a:lnTo>
                    <a:pt x="0" y="214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72094" y="0"/>
              <a:ext cx="900081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000000"/>
                  </a:solidFill>
                  <a:latin typeface="Arial Nova"/>
                  <a:ea typeface="Arial Nova"/>
                  <a:cs typeface="Arial Nova"/>
                  <a:sym typeface="Arial Nova"/>
                </a:rPr>
                <a:t>Step 1: Handling Missing Values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7949" y="3773475"/>
            <a:ext cx="7104679" cy="514350"/>
            <a:chOff x="0" y="0"/>
            <a:chExt cx="9472905" cy="6858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194207"/>
              <a:ext cx="373586" cy="37358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B1242">
                      <a:alpha val="100000"/>
                    </a:srgbClr>
                  </a:gs>
                  <a:gs pos="100000">
                    <a:srgbClr val="3C448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46290" y="273867"/>
              <a:ext cx="281005" cy="214267"/>
            </a:xfrm>
            <a:custGeom>
              <a:avLst/>
              <a:gdLst/>
              <a:ahLst/>
              <a:cxnLst/>
              <a:rect r="r" b="b" t="t" l="l"/>
              <a:pathLst>
                <a:path h="214267" w="281005">
                  <a:moveTo>
                    <a:pt x="0" y="0"/>
                  </a:moveTo>
                  <a:lnTo>
                    <a:pt x="281006" y="0"/>
                  </a:lnTo>
                  <a:lnTo>
                    <a:pt x="281006" y="214266"/>
                  </a:lnTo>
                  <a:lnTo>
                    <a:pt x="0" y="214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472094" y="0"/>
              <a:ext cx="900081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000000"/>
                  </a:solidFill>
                  <a:latin typeface="Arial Nova"/>
                  <a:ea typeface="Arial Nova"/>
                  <a:cs typeface="Arial Nova"/>
                  <a:sym typeface="Arial Nova"/>
                </a:rPr>
                <a:t>Step 2: Removing Duplicates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8130" y="5119675"/>
            <a:ext cx="7104679" cy="514350"/>
            <a:chOff x="0" y="0"/>
            <a:chExt cx="9472905" cy="6858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194207"/>
              <a:ext cx="373586" cy="373586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B1242">
                      <a:alpha val="100000"/>
                    </a:srgbClr>
                  </a:gs>
                  <a:gs pos="100000">
                    <a:srgbClr val="3C448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6290" y="273867"/>
              <a:ext cx="281005" cy="214267"/>
            </a:xfrm>
            <a:custGeom>
              <a:avLst/>
              <a:gdLst/>
              <a:ahLst/>
              <a:cxnLst/>
              <a:rect r="r" b="b" t="t" l="l"/>
              <a:pathLst>
                <a:path h="214267" w="281005">
                  <a:moveTo>
                    <a:pt x="0" y="0"/>
                  </a:moveTo>
                  <a:lnTo>
                    <a:pt x="281006" y="0"/>
                  </a:lnTo>
                  <a:lnTo>
                    <a:pt x="281006" y="214266"/>
                  </a:lnTo>
                  <a:lnTo>
                    <a:pt x="0" y="214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472094" y="0"/>
              <a:ext cx="900081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000000"/>
                  </a:solidFill>
                  <a:latin typeface="Arial Nova"/>
                  <a:ea typeface="Arial Nova"/>
                  <a:cs typeface="Arial Nova"/>
                  <a:sym typeface="Arial Nova"/>
                </a:rPr>
                <a:t>Step 3: Data Type Conversions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58130" y="6465875"/>
            <a:ext cx="7104679" cy="514350"/>
            <a:chOff x="0" y="0"/>
            <a:chExt cx="9472905" cy="6858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194207"/>
              <a:ext cx="373586" cy="37358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B1242">
                      <a:alpha val="100000"/>
                    </a:srgbClr>
                  </a:gs>
                  <a:gs pos="100000">
                    <a:srgbClr val="3C448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46290" y="273867"/>
              <a:ext cx="281005" cy="214267"/>
            </a:xfrm>
            <a:custGeom>
              <a:avLst/>
              <a:gdLst/>
              <a:ahLst/>
              <a:cxnLst/>
              <a:rect r="r" b="b" t="t" l="l"/>
              <a:pathLst>
                <a:path h="214267" w="281005">
                  <a:moveTo>
                    <a:pt x="0" y="0"/>
                  </a:moveTo>
                  <a:lnTo>
                    <a:pt x="281006" y="0"/>
                  </a:lnTo>
                  <a:lnTo>
                    <a:pt x="281006" y="214266"/>
                  </a:lnTo>
                  <a:lnTo>
                    <a:pt x="0" y="214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472094" y="0"/>
              <a:ext cx="900081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000000"/>
                  </a:solidFill>
                  <a:latin typeface="Arial Nova"/>
                  <a:ea typeface="Arial Nova"/>
                  <a:cs typeface="Arial Nova"/>
                  <a:sym typeface="Arial Nova"/>
                </a:rPr>
                <a:t>Final Dataset is the given Dataset.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764644" y="838813"/>
            <a:ext cx="8232564" cy="4114800"/>
            <a:chOff x="0" y="0"/>
            <a:chExt cx="2168247" cy="10837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68247" cy="1083733"/>
            </a:xfrm>
            <a:custGeom>
              <a:avLst/>
              <a:gdLst/>
              <a:ahLst/>
              <a:cxnLst/>
              <a:rect r="r" b="b" t="t" l="l"/>
              <a:pathLst>
                <a:path h="1083733" w="2168247">
                  <a:moveTo>
                    <a:pt x="94040" y="0"/>
                  </a:moveTo>
                  <a:lnTo>
                    <a:pt x="2074207" y="0"/>
                  </a:lnTo>
                  <a:cubicBezTo>
                    <a:pt x="2126144" y="0"/>
                    <a:pt x="2168247" y="42103"/>
                    <a:pt x="2168247" y="94040"/>
                  </a:cubicBezTo>
                  <a:lnTo>
                    <a:pt x="2168247" y="989693"/>
                  </a:lnTo>
                  <a:cubicBezTo>
                    <a:pt x="2168247" y="1041630"/>
                    <a:pt x="2126144" y="1083733"/>
                    <a:pt x="2074207" y="1083733"/>
                  </a:cubicBezTo>
                  <a:lnTo>
                    <a:pt x="94040" y="1083733"/>
                  </a:lnTo>
                  <a:cubicBezTo>
                    <a:pt x="42103" y="1083733"/>
                    <a:pt x="0" y="1041630"/>
                    <a:pt x="0" y="989693"/>
                  </a:cubicBezTo>
                  <a:lnTo>
                    <a:pt x="0" y="94040"/>
                  </a:lnTo>
                  <a:cubicBezTo>
                    <a:pt x="0" y="42103"/>
                    <a:pt x="42103" y="0"/>
                    <a:pt x="940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168247" cy="112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62588" y="8242076"/>
            <a:ext cx="4465938" cy="3222823"/>
            <a:chOff x="0" y="0"/>
            <a:chExt cx="1176214" cy="84880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76214" cy="848809"/>
            </a:xfrm>
            <a:custGeom>
              <a:avLst/>
              <a:gdLst/>
              <a:ahLst/>
              <a:cxnLst/>
              <a:rect r="r" b="b" t="t" l="l"/>
              <a:pathLst>
                <a:path h="848809" w="1176214">
                  <a:moveTo>
                    <a:pt x="173355" y="0"/>
                  </a:moveTo>
                  <a:lnTo>
                    <a:pt x="1002859" y="0"/>
                  </a:lnTo>
                  <a:cubicBezTo>
                    <a:pt x="1098601" y="0"/>
                    <a:pt x="1176214" y="77614"/>
                    <a:pt x="1176214" y="173355"/>
                  </a:cubicBezTo>
                  <a:lnTo>
                    <a:pt x="1176214" y="675455"/>
                  </a:lnTo>
                  <a:cubicBezTo>
                    <a:pt x="1176214" y="771196"/>
                    <a:pt x="1098601" y="848809"/>
                    <a:pt x="1002859" y="848809"/>
                  </a:cubicBezTo>
                  <a:lnTo>
                    <a:pt x="173355" y="848809"/>
                  </a:lnTo>
                  <a:cubicBezTo>
                    <a:pt x="127378" y="848809"/>
                    <a:pt x="83285" y="830545"/>
                    <a:pt x="50774" y="798035"/>
                  </a:cubicBezTo>
                  <a:cubicBezTo>
                    <a:pt x="18264" y="765525"/>
                    <a:pt x="0" y="721431"/>
                    <a:pt x="0" y="675455"/>
                  </a:cubicBezTo>
                  <a:lnTo>
                    <a:pt x="0" y="173355"/>
                  </a:lnTo>
                  <a:cubicBezTo>
                    <a:pt x="0" y="77614"/>
                    <a:pt x="77614" y="0"/>
                    <a:pt x="1733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176214" cy="886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849418" y="838813"/>
            <a:ext cx="5223741" cy="9407499"/>
            <a:chOff x="0" y="0"/>
            <a:chExt cx="19347187" cy="3484259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347173" cy="34842577"/>
            </a:xfrm>
            <a:custGeom>
              <a:avLst/>
              <a:gdLst/>
              <a:ahLst/>
              <a:cxnLst/>
              <a:rect r="r" b="b" t="t" l="l"/>
              <a:pathLst>
                <a:path h="34842577" w="19347173">
                  <a:moveTo>
                    <a:pt x="0" y="0"/>
                  </a:moveTo>
                  <a:lnTo>
                    <a:pt x="0" y="30124908"/>
                  </a:lnTo>
                  <a:cubicBezTo>
                    <a:pt x="0" y="32726505"/>
                    <a:pt x="2424336" y="34836354"/>
                    <a:pt x="5417513" y="34842577"/>
                  </a:cubicBezTo>
                  <a:lnTo>
                    <a:pt x="13929660" y="34842577"/>
                  </a:lnTo>
                  <a:cubicBezTo>
                    <a:pt x="16922838" y="34836354"/>
                    <a:pt x="19347173" y="32726505"/>
                    <a:pt x="19347173" y="30124908"/>
                  </a:cubicBezTo>
                  <a:lnTo>
                    <a:pt x="19347173" y="0"/>
                  </a:lnTo>
                  <a:close/>
                </a:path>
              </a:pathLst>
            </a:custGeom>
            <a:blipFill>
              <a:blip r:embed="rId4"/>
              <a:stretch>
                <a:fillRect l="-85068" t="0" r="-85068" b="0"/>
              </a:stretch>
            </a:blipFill>
          </p:spPr>
        </p:sp>
      </p:grpSp>
      <p:sp>
        <p:nvSpPr>
          <p:cNvPr name="Freeform 34" id="34"/>
          <p:cNvSpPr/>
          <p:nvPr/>
        </p:nvSpPr>
        <p:spPr>
          <a:xfrm flipH="false" flipV="true" rot="0">
            <a:off x="17073158" y="73500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5" id="35"/>
          <p:cNvSpPr/>
          <p:nvPr/>
        </p:nvSpPr>
        <p:spPr>
          <a:xfrm>
            <a:off x="1110865" y="1770976"/>
            <a:ext cx="7151944" cy="27267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1110683" y="610213"/>
            <a:ext cx="7648688" cy="110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0"/>
              </a:lnSpc>
            </a:pPr>
            <a:r>
              <a:rPr lang="en-US" sz="58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Data Cleaning Process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05067" y="2563223"/>
            <a:ext cx="5715543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213576" y="885369"/>
            <a:ext cx="8148847" cy="5798577"/>
            <a:chOff x="0" y="0"/>
            <a:chExt cx="2146198" cy="1527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6198" cy="1527197"/>
            </a:xfrm>
            <a:custGeom>
              <a:avLst/>
              <a:gdLst/>
              <a:ahLst/>
              <a:cxnLst/>
              <a:rect r="r" b="b" t="t" l="l"/>
              <a:pathLst>
                <a:path h="1527197" w="2146198">
                  <a:moveTo>
                    <a:pt x="95006" y="0"/>
                  </a:moveTo>
                  <a:lnTo>
                    <a:pt x="2051192" y="0"/>
                  </a:lnTo>
                  <a:cubicBezTo>
                    <a:pt x="2103663" y="0"/>
                    <a:pt x="2146198" y="42536"/>
                    <a:pt x="2146198" y="95006"/>
                  </a:cubicBezTo>
                  <a:lnTo>
                    <a:pt x="2146198" y="1432191"/>
                  </a:lnTo>
                  <a:cubicBezTo>
                    <a:pt x="2146198" y="1457388"/>
                    <a:pt x="2136189" y="1481553"/>
                    <a:pt x="2118372" y="1499371"/>
                  </a:cubicBezTo>
                  <a:cubicBezTo>
                    <a:pt x="2100555" y="1517188"/>
                    <a:pt x="2076389" y="1527197"/>
                    <a:pt x="2051192" y="1527197"/>
                  </a:cubicBezTo>
                  <a:lnTo>
                    <a:pt x="95006" y="1527197"/>
                  </a:lnTo>
                  <a:cubicBezTo>
                    <a:pt x="69809" y="1527197"/>
                    <a:pt x="45644" y="1517188"/>
                    <a:pt x="27827" y="1499371"/>
                  </a:cubicBezTo>
                  <a:cubicBezTo>
                    <a:pt x="10010" y="1481553"/>
                    <a:pt x="0" y="1457388"/>
                    <a:pt x="0" y="1432191"/>
                  </a:cubicBezTo>
                  <a:lnTo>
                    <a:pt x="0" y="95006"/>
                  </a:lnTo>
                  <a:cubicBezTo>
                    <a:pt x="0" y="69809"/>
                    <a:pt x="10010" y="45644"/>
                    <a:pt x="27827" y="27827"/>
                  </a:cubicBezTo>
                  <a:cubicBezTo>
                    <a:pt x="45644" y="10010"/>
                    <a:pt x="69809" y="0"/>
                    <a:pt x="95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46198" cy="156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12152" y="2271733"/>
            <a:ext cx="5647148" cy="6820340"/>
            <a:chOff x="0" y="0"/>
            <a:chExt cx="983083" cy="11873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3083" cy="1187318"/>
            </a:xfrm>
            <a:custGeom>
              <a:avLst/>
              <a:gdLst/>
              <a:ahLst/>
              <a:cxnLst/>
              <a:rect r="r" b="b" t="t" l="l"/>
              <a:pathLst>
                <a:path h="1187318" w="983083">
                  <a:moveTo>
                    <a:pt x="137094" y="0"/>
                  </a:moveTo>
                  <a:lnTo>
                    <a:pt x="845988" y="0"/>
                  </a:lnTo>
                  <a:cubicBezTo>
                    <a:pt x="921704" y="0"/>
                    <a:pt x="983083" y="61379"/>
                    <a:pt x="983083" y="137094"/>
                  </a:cubicBezTo>
                  <a:lnTo>
                    <a:pt x="983083" y="1050223"/>
                  </a:lnTo>
                  <a:cubicBezTo>
                    <a:pt x="983083" y="1125938"/>
                    <a:pt x="921704" y="1187318"/>
                    <a:pt x="845988" y="1187318"/>
                  </a:cubicBezTo>
                  <a:lnTo>
                    <a:pt x="137094" y="1187318"/>
                  </a:lnTo>
                  <a:cubicBezTo>
                    <a:pt x="61379" y="1187318"/>
                    <a:pt x="0" y="1125938"/>
                    <a:pt x="0" y="1050223"/>
                  </a:cubicBezTo>
                  <a:lnTo>
                    <a:pt x="0" y="137094"/>
                  </a:lnTo>
                  <a:cubicBezTo>
                    <a:pt x="0" y="61379"/>
                    <a:pt x="61379" y="0"/>
                    <a:pt x="137094" y="0"/>
                  </a:cubicBezTo>
                  <a:close/>
                </a:path>
              </a:pathLst>
            </a:custGeom>
            <a:blipFill>
              <a:blip r:embed="rId2"/>
              <a:stretch>
                <a:fillRect l="-10387" t="0" r="-10387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445645" y="-27746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05067" y="2807408"/>
            <a:ext cx="9958710" cy="663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Q1: Find Mean, Median, and Mode (Age) 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Q2: Find variance, standard deviation, and z-score (Purchase Amount) 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Q3: What are the top three product categories based on the number of purchases? 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Q4: How many customers are classified as return customers? 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Q5: What is the average review score given by customers? 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Q6: How does the average delivery time vary between subscription statuses (Free, Premium)? 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Q7: How many customers are subscribed to the service? 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Q8: What percentage of customers used devices to make purchases? (Mobile, Desktop, Tablet) </a:t>
            </a:r>
          </a:p>
          <a:p>
            <a:pPr algn="just">
              <a:lnSpc>
                <a:spcPts val="3821"/>
              </a:lnSpc>
            </a:pPr>
            <a:r>
              <a:rPr lang="en-US" sz="2288" b="true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Q9: What is the average purchase amount for customers who availed discounts compared to those who didn’t? </a:t>
            </a:r>
          </a:p>
          <a:p>
            <a:pPr algn="just">
              <a:lnSpc>
                <a:spcPts val="3821"/>
              </a:lnSpc>
            </a:pPr>
            <a:r>
              <a:rPr lang="en-US" b="true" sz="2288">
                <a:solidFill>
                  <a:srgbClr val="0E16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Q10: What is the most common payment method used by customers?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067" y="647244"/>
            <a:ext cx="7860027" cy="1176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Analysis and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5067" y="1689470"/>
            <a:ext cx="6868576" cy="87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1: Basic Insights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7693"/>
            <a:ext cx="5547693" cy="133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1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75965" y="1716737"/>
            <a:ext cx="7374200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1318933" y="4199770"/>
            <a:ext cx="10462933" cy="2964265"/>
            <a:chOff x="0" y="0"/>
            <a:chExt cx="2755669" cy="7807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55670" cy="780712"/>
            </a:xfrm>
            <a:custGeom>
              <a:avLst/>
              <a:gdLst/>
              <a:ahLst/>
              <a:cxnLst/>
              <a:rect r="r" b="b" t="t" l="l"/>
              <a:pathLst>
                <a:path h="780712" w="2755670">
                  <a:moveTo>
                    <a:pt x="73994" y="0"/>
                  </a:moveTo>
                  <a:lnTo>
                    <a:pt x="2681676" y="0"/>
                  </a:lnTo>
                  <a:cubicBezTo>
                    <a:pt x="2701300" y="0"/>
                    <a:pt x="2720121" y="7796"/>
                    <a:pt x="2733997" y="21672"/>
                  </a:cubicBezTo>
                  <a:cubicBezTo>
                    <a:pt x="2747874" y="35549"/>
                    <a:pt x="2755670" y="54369"/>
                    <a:pt x="2755670" y="73994"/>
                  </a:cubicBezTo>
                  <a:lnTo>
                    <a:pt x="2755670" y="706718"/>
                  </a:lnTo>
                  <a:cubicBezTo>
                    <a:pt x="2755670" y="726342"/>
                    <a:pt x="2747874" y="745163"/>
                    <a:pt x="2733997" y="759040"/>
                  </a:cubicBezTo>
                  <a:cubicBezTo>
                    <a:pt x="2720121" y="772916"/>
                    <a:pt x="2701300" y="780712"/>
                    <a:pt x="2681676" y="780712"/>
                  </a:cubicBezTo>
                  <a:lnTo>
                    <a:pt x="73994" y="780712"/>
                  </a:lnTo>
                  <a:cubicBezTo>
                    <a:pt x="33128" y="780712"/>
                    <a:pt x="0" y="747584"/>
                    <a:pt x="0" y="706718"/>
                  </a:cubicBezTo>
                  <a:lnTo>
                    <a:pt x="0" y="73994"/>
                  </a:lnTo>
                  <a:cubicBezTo>
                    <a:pt x="0" y="54369"/>
                    <a:pt x="7796" y="35549"/>
                    <a:pt x="21672" y="21672"/>
                  </a:cubicBezTo>
                  <a:cubicBezTo>
                    <a:pt x="35549" y="7796"/>
                    <a:pt x="54369" y="0"/>
                    <a:pt x="739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55669" cy="818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5965" y="4653203"/>
            <a:ext cx="7812762" cy="514350"/>
            <a:chOff x="0" y="0"/>
            <a:chExt cx="10417015" cy="685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185018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799"/>
                  </a:lnTo>
                  <a:lnTo>
                    <a:pt x="0" y="34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05070" y="0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Mean: 43.7899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52333" y="5424728"/>
            <a:ext cx="7812762" cy="514350"/>
            <a:chOff x="0" y="0"/>
            <a:chExt cx="10417015" cy="685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85018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799"/>
                  </a:lnTo>
                  <a:lnTo>
                    <a:pt x="0" y="34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605070" y="0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Median: 44.0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213576" y="885369"/>
            <a:ext cx="8148847" cy="5798577"/>
            <a:chOff x="0" y="0"/>
            <a:chExt cx="2146198" cy="15271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46198" cy="1527197"/>
            </a:xfrm>
            <a:custGeom>
              <a:avLst/>
              <a:gdLst/>
              <a:ahLst/>
              <a:cxnLst/>
              <a:rect r="r" b="b" t="t" l="l"/>
              <a:pathLst>
                <a:path h="1527197" w="2146198">
                  <a:moveTo>
                    <a:pt x="95006" y="0"/>
                  </a:moveTo>
                  <a:lnTo>
                    <a:pt x="2051192" y="0"/>
                  </a:lnTo>
                  <a:cubicBezTo>
                    <a:pt x="2103663" y="0"/>
                    <a:pt x="2146198" y="42536"/>
                    <a:pt x="2146198" y="95006"/>
                  </a:cubicBezTo>
                  <a:lnTo>
                    <a:pt x="2146198" y="1432191"/>
                  </a:lnTo>
                  <a:cubicBezTo>
                    <a:pt x="2146198" y="1457388"/>
                    <a:pt x="2136189" y="1481553"/>
                    <a:pt x="2118372" y="1499371"/>
                  </a:cubicBezTo>
                  <a:cubicBezTo>
                    <a:pt x="2100555" y="1517188"/>
                    <a:pt x="2076389" y="1527197"/>
                    <a:pt x="2051192" y="1527197"/>
                  </a:cubicBezTo>
                  <a:lnTo>
                    <a:pt x="95006" y="1527197"/>
                  </a:lnTo>
                  <a:cubicBezTo>
                    <a:pt x="69809" y="1527197"/>
                    <a:pt x="45644" y="1517188"/>
                    <a:pt x="27827" y="1499371"/>
                  </a:cubicBezTo>
                  <a:cubicBezTo>
                    <a:pt x="10010" y="1481553"/>
                    <a:pt x="0" y="1457388"/>
                    <a:pt x="0" y="1432191"/>
                  </a:cubicBezTo>
                  <a:lnTo>
                    <a:pt x="0" y="95006"/>
                  </a:lnTo>
                  <a:cubicBezTo>
                    <a:pt x="0" y="69809"/>
                    <a:pt x="10010" y="45644"/>
                    <a:pt x="27827" y="27827"/>
                  </a:cubicBezTo>
                  <a:cubicBezTo>
                    <a:pt x="45644" y="10010"/>
                    <a:pt x="69809" y="0"/>
                    <a:pt x="95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146198" cy="156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80327" y="2271733"/>
            <a:ext cx="7560237" cy="6820340"/>
            <a:chOff x="0" y="0"/>
            <a:chExt cx="1316122" cy="11873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6122" cy="1187318"/>
            </a:xfrm>
            <a:custGeom>
              <a:avLst/>
              <a:gdLst/>
              <a:ahLst/>
              <a:cxnLst/>
              <a:rect r="r" b="b" t="t" l="l"/>
              <a:pathLst>
                <a:path h="1187318" w="1316122">
                  <a:moveTo>
                    <a:pt x="102403" y="0"/>
                  </a:moveTo>
                  <a:lnTo>
                    <a:pt x="1213719" y="0"/>
                  </a:lnTo>
                  <a:cubicBezTo>
                    <a:pt x="1270275" y="0"/>
                    <a:pt x="1316122" y="45847"/>
                    <a:pt x="1316122" y="102403"/>
                  </a:cubicBezTo>
                  <a:lnTo>
                    <a:pt x="1316122" y="1084914"/>
                  </a:lnTo>
                  <a:cubicBezTo>
                    <a:pt x="1316122" y="1141470"/>
                    <a:pt x="1270275" y="1187318"/>
                    <a:pt x="1213719" y="1187318"/>
                  </a:cubicBezTo>
                  <a:lnTo>
                    <a:pt x="102403" y="1187318"/>
                  </a:lnTo>
                  <a:cubicBezTo>
                    <a:pt x="45847" y="1187318"/>
                    <a:pt x="0" y="1141470"/>
                    <a:pt x="0" y="1084914"/>
                  </a:cubicBezTo>
                  <a:lnTo>
                    <a:pt x="0" y="102403"/>
                  </a:lnTo>
                  <a:cubicBezTo>
                    <a:pt x="0" y="45847"/>
                    <a:pt x="45847" y="0"/>
                    <a:pt x="102403" y="0"/>
                  </a:cubicBezTo>
                  <a:close/>
                </a:path>
              </a:pathLst>
            </a:custGeom>
            <a:blipFill>
              <a:blip r:embed="rId4"/>
              <a:stretch>
                <a:fillRect l="-17659" t="0" r="-17659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9445645" y="-27746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52333" y="6196253"/>
            <a:ext cx="7812762" cy="514350"/>
            <a:chOff x="0" y="0"/>
            <a:chExt cx="10417015" cy="685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185018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799"/>
                  </a:lnTo>
                  <a:lnTo>
                    <a:pt x="0" y="34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605070" y="0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Mode: 51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75965" y="2852869"/>
            <a:ext cx="7860027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Q1: Find Mean, Median, and Mode (Age)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2055923"/>
            <a:ext cx="7860027" cy="172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Q2: Find Variance, Standard Deviation, and Z-Score (Purchase Amount)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7693"/>
            <a:ext cx="5547693" cy="133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1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75965" y="1716737"/>
            <a:ext cx="7374200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-1533886" y="3784384"/>
            <a:ext cx="9769098" cy="2031877"/>
            <a:chOff x="0" y="0"/>
            <a:chExt cx="2572931" cy="5351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2931" cy="535145"/>
            </a:xfrm>
            <a:custGeom>
              <a:avLst/>
              <a:gdLst/>
              <a:ahLst/>
              <a:cxnLst/>
              <a:rect r="r" b="b" t="t" l="l"/>
              <a:pathLst>
                <a:path h="535145" w="2572931">
                  <a:moveTo>
                    <a:pt x="79249" y="0"/>
                  </a:moveTo>
                  <a:lnTo>
                    <a:pt x="2493682" y="0"/>
                  </a:lnTo>
                  <a:cubicBezTo>
                    <a:pt x="2537450" y="0"/>
                    <a:pt x="2572931" y="35481"/>
                    <a:pt x="2572931" y="79249"/>
                  </a:cubicBezTo>
                  <a:lnTo>
                    <a:pt x="2572931" y="455896"/>
                  </a:lnTo>
                  <a:cubicBezTo>
                    <a:pt x="2572931" y="499664"/>
                    <a:pt x="2537450" y="535145"/>
                    <a:pt x="2493682" y="535145"/>
                  </a:cubicBezTo>
                  <a:lnTo>
                    <a:pt x="79249" y="535145"/>
                  </a:lnTo>
                  <a:cubicBezTo>
                    <a:pt x="35481" y="535145"/>
                    <a:pt x="0" y="499664"/>
                    <a:pt x="0" y="455896"/>
                  </a:cubicBezTo>
                  <a:lnTo>
                    <a:pt x="0" y="79249"/>
                  </a:lnTo>
                  <a:cubicBezTo>
                    <a:pt x="0" y="35481"/>
                    <a:pt x="35481" y="0"/>
                    <a:pt x="792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72931" cy="573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3231" y="4028798"/>
            <a:ext cx="7812762" cy="514350"/>
            <a:chOff x="0" y="0"/>
            <a:chExt cx="10417015" cy="685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85018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799"/>
                  </a:lnTo>
                  <a:lnTo>
                    <a:pt x="0" y="34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05070" y="0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Variance : 81932.241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271667" y="6835436"/>
            <a:ext cx="10207660" cy="2031877"/>
            <a:chOff x="0" y="0"/>
            <a:chExt cx="13610213" cy="270917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025465" cy="2709170"/>
              <a:chOff x="0" y="0"/>
              <a:chExt cx="2572931" cy="53514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572931" cy="535145"/>
              </a:xfrm>
              <a:custGeom>
                <a:avLst/>
                <a:gdLst/>
                <a:ahLst/>
                <a:cxnLst/>
                <a:rect r="r" b="b" t="t" l="l"/>
                <a:pathLst>
                  <a:path h="535145" w="2572931">
                    <a:moveTo>
                      <a:pt x="79249" y="0"/>
                    </a:moveTo>
                    <a:lnTo>
                      <a:pt x="2493682" y="0"/>
                    </a:lnTo>
                    <a:cubicBezTo>
                      <a:pt x="2537450" y="0"/>
                      <a:pt x="2572931" y="35481"/>
                      <a:pt x="2572931" y="79249"/>
                    </a:cubicBezTo>
                    <a:lnTo>
                      <a:pt x="2572931" y="455896"/>
                    </a:lnTo>
                    <a:cubicBezTo>
                      <a:pt x="2572931" y="499664"/>
                      <a:pt x="2537450" y="535145"/>
                      <a:pt x="2493682" y="535145"/>
                    </a:cubicBezTo>
                    <a:lnTo>
                      <a:pt x="79249" y="535145"/>
                    </a:lnTo>
                    <a:cubicBezTo>
                      <a:pt x="35481" y="535145"/>
                      <a:pt x="0" y="499664"/>
                      <a:pt x="0" y="455896"/>
                    </a:cubicBezTo>
                    <a:lnTo>
                      <a:pt x="0" y="79249"/>
                    </a:lnTo>
                    <a:cubicBezTo>
                      <a:pt x="0" y="35481"/>
                      <a:pt x="35481" y="0"/>
                      <a:pt x="7924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B1242">
                      <a:alpha val="100000"/>
                    </a:srgbClr>
                  </a:gs>
                  <a:gs pos="100000">
                    <a:srgbClr val="3C448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572931" cy="57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3193197" y="682353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799"/>
                  </a:lnTo>
                  <a:lnTo>
                    <a:pt x="0" y="34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798267" y="497335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Minimum Z-Score: -1.724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3161687" y="1711053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799"/>
                  </a:lnTo>
                  <a:lnTo>
                    <a:pt x="0" y="34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766757" y="1526035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Maximum Z-Score: 1.733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99598" y="4800323"/>
            <a:ext cx="7812762" cy="514350"/>
            <a:chOff x="0" y="0"/>
            <a:chExt cx="10417015" cy="685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185018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799"/>
                  </a:lnTo>
                  <a:lnTo>
                    <a:pt x="0" y="34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605070" y="0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Standard Deviation : 286.238 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259300" y="-4458389"/>
            <a:ext cx="8148847" cy="5798577"/>
            <a:chOff x="0" y="0"/>
            <a:chExt cx="2146198" cy="15271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46198" cy="1527197"/>
            </a:xfrm>
            <a:custGeom>
              <a:avLst/>
              <a:gdLst/>
              <a:ahLst/>
              <a:cxnLst/>
              <a:rect r="r" b="b" t="t" l="l"/>
              <a:pathLst>
                <a:path h="1527197" w="2146198">
                  <a:moveTo>
                    <a:pt x="95006" y="0"/>
                  </a:moveTo>
                  <a:lnTo>
                    <a:pt x="2051192" y="0"/>
                  </a:lnTo>
                  <a:cubicBezTo>
                    <a:pt x="2103663" y="0"/>
                    <a:pt x="2146198" y="42536"/>
                    <a:pt x="2146198" y="95006"/>
                  </a:cubicBezTo>
                  <a:lnTo>
                    <a:pt x="2146198" y="1432191"/>
                  </a:lnTo>
                  <a:cubicBezTo>
                    <a:pt x="2146198" y="1457388"/>
                    <a:pt x="2136189" y="1481553"/>
                    <a:pt x="2118372" y="1499371"/>
                  </a:cubicBezTo>
                  <a:cubicBezTo>
                    <a:pt x="2100555" y="1517188"/>
                    <a:pt x="2076389" y="1527197"/>
                    <a:pt x="2051192" y="1527197"/>
                  </a:cubicBezTo>
                  <a:lnTo>
                    <a:pt x="95006" y="1527197"/>
                  </a:lnTo>
                  <a:cubicBezTo>
                    <a:pt x="69809" y="1527197"/>
                    <a:pt x="45644" y="1517188"/>
                    <a:pt x="27827" y="1499371"/>
                  </a:cubicBezTo>
                  <a:cubicBezTo>
                    <a:pt x="10010" y="1481553"/>
                    <a:pt x="0" y="1457388"/>
                    <a:pt x="0" y="1432191"/>
                  </a:cubicBezTo>
                  <a:lnTo>
                    <a:pt x="0" y="95006"/>
                  </a:lnTo>
                  <a:cubicBezTo>
                    <a:pt x="0" y="69809"/>
                    <a:pt x="10010" y="45644"/>
                    <a:pt x="27827" y="27827"/>
                  </a:cubicBezTo>
                  <a:cubicBezTo>
                    <a:pt x="45644" y="10010"/>
                    <a:pt x="69809" y="0"/>
                    <a:pt x="95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146198" cy="156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445645" y="-27746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450166" y="3950352"/>
            <a:ext cx="12858315" cy="5770169"/>
          </a:xfrm>
          <a:custGeom>
            <a:avLst/>
            <a:gdLst/>
            <a:ahLst/>
            <a:cxnLst/>
            <a:rect r="r" b="b" t="t" l="l"/>
            <a:pathLst>
              <a:path h="5770169" w="12858315">
                <a:moveTo>
                  <a:pt x="0" y="0"/>
                </a:moveTo>
                <a:lnTo>
                  <a:pt x="12858315" y="0"/>
                </a:lnTo>
                <a:lnTo>
                  <a:pt x="12858315" y="5770169"/>
                </a:lnTo>
                <a:lnTo>
                  <a:pt x="0" y="5770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94113" y="1447278"/>
            <a:ext cx="4039513" cy="2503074"/>
          </a:xfrm>
          <a:custGeom>
            <a:avLst/>
            <a:gdLst/>
            <a:ahLst/>
            <a:cxnLst/>
            <a:rect r="r" b="b" t="t" l="l"/>
            <a:pathLst>
              <a:path h="2503074" w="4039513">
                <a:moveTo>
                  <a:pt x="0" y="0"/>
                </a:moveTo>
                <a:lnTo>
                  <a:pt x="4039512" y="0"/>
                </a:lnTo>
                <a:lnTo>
                  <a:pt x="4039512" y="2503074"/>
                </a:lnTo>
                <a:lnTo>
                  <a:pt x="0" y="2503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8201" t="-20788" r="0" b="-19655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1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241063" y="5868691"/>
            <a:ext cx="5660970" cy="2880130"/>
            <a:chOff x="0" y="0"/>
            <a:chExt cx="1490955" cy="758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90955" cy="758553"/>
            </a:xfrm>
            <a:custGeom>
              <a:avLst/>
              <a:gdLst/>
              <a:ahLst/>
              <a:cxnLst/>
              <a:rect r="r" b="b" t="t" l="l"/>
              <a:pathLst>
                <a:path h="758553" w="1490955">
                  <a:moveTo>
                    <a:pt x="38293" y="0"/>
                  </a:moveTo>
                  <a:lnTo>
                    <a:pt x="1452662" y="0"/>
                  </a:lnTo>
                  <a:cubicBezTo>
                    <a:pt x="1462818" y="0"/>
                    <a:pt x="1472558" y="4034"/>
                    <a:pt x="1479739" y="11216"/>
                  </a:cubicBezTo>
                  <a:cubicBezTo>
                    <a:pt x="1486921" y="18397"/>
                    <a:pt x="1490955" y="28137"/>
                    <a:pt x="1490955" y="38293"/>
                  </a:cubicBezTo>
                  <a:lnTo>
                    <a:pt x="1490955" y="720260"/>
                  </a:lnTo>
                  <a:cubicBezTo>
                    <a:pt x="1490955" y="730416"/>
                    <a:pt x="1486921" y="740156"/>
                    <a:pt x="1479739" y="747337"/>
                  </a:cubicBezTo>
                  <a:cubicBezTo>
                    <a:pt x="1472558" y="754518"/>
                    <a:pt x="1462818" y="758553"/>
                    <a:pt x="1452662" y="758553"/>
                  </a:cubicBezTo>
                  <a:lnTo>
                    <a:pt x="38293" y="758553"/>
                  </a:lnTo>
                  <a:cubicBezTo>
                    <a:pt x="28137" y="758553"/>
                    <a:pt x="18397" y="754518"/>
                    <a:pt x="11216" y="747337"/>
                  </a:cubicBezTo>
                  <a:cubicBezTo>
                    <a:pt x="4034" y="740156"/>
                    <a:pt x="0" y="730416"/>
                    <a:pt x="0" y="720260"/>
                  </a:cubicBezTo>
                  <a:lnTo>
                    <a:pt x="0" y="38293"/>
                  </a:lnTo>
                  <a:cubicBezTo>
                    <a:pt x="0" y="28137"/>
                    <a:pt x="4034" y="18397"/>
                    <a:pt x="11216" y="11216"/>
                  </a:cubicBezTo>
                  <a:cubicBezTo>
                    <a:pt x="18397" y="4034"/>
                    <a:pt x="28137" y="0"/>
                    <a:pt x="38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90955" cy="796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596438" y="0"/>
            <a:ext cx="7737373" cy="4129019"/>
            <a:chOff x="0" y="0"/>
            <a:chExt cx="2037827" cy="1087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7827" cy="1087478"/>
            </a:xfrm>
            <a:custGeom>
              <a:avLst/>
              <a:gdLst/>
              <a:ahLst/>
              <a:cxnLst/>
              <a:rect r="r" b="b" t="t" l="l"/>
              <a:pathLst>
                <a:path h="1087478" w="2037827">
                  <a:moveTo>
                    <a:pt x="100059" y="0"/>
                  </a:moveTo>
                  <a:lnTo>
                    <a:pt x="1937768" y="0"/>
                  </a:lnTo>
                  <a:cubicBezTo>
                    <a:pt x="1993029" y="0"/>
                    <a:pt x="2037827" y="44798"/>
                    <a:pt x="2037827" y="100059"/>
                  </a:cubicBezTo>
                  <a:lnTo>
                    <a:pt x="2037827" y="987419"/>
                  </a:lnTo>
                  <a:cubicBezTo>
                    <a:pt x="2037827" y="1013957"/>
                    <a:pt x="2027285" y="1039407"/>
                    <a:pt x="2008520" y="1058172"/>
                  </a:cubicBezTo>
                  <a:cubicBezTo>
                    <a:pt x="1989755" y="1076936"/>
                    <a:pt x="1964305" y="1087478"/>
                    <a:pt x="1937768" y="1087478"/>
                  </a:cubicBezTo>
                  <a:lnTo>
                    <a:pt x="100059" y="1087478"/>
                  </a:lnTo>
                  <a:cubicBezTo>
                    <a:pt x="44798" y="1087478"/>
                    <a:pt x="0" y="1042680"/>
                    <a:pt x="0" y="987419"/>
                  </a:cubicBezTo>
                  <a:lnTo>
                    <a:pt x="0" y="100059"/>
                  </a:lnTo>
                  <a:cubicBezTo>
                    <a:pt x="0" y="73522"/>
                    <a:pt x="10542" y="48071"/>
                    <a:pt x="29307" y="29307"/>
                  </a:cubicBezTo>
                  <a:cubicBezTo>
                    <a:pt x="48071" y="10542"/>
                    <a:pt x="73522" y="0"/>
                    <a:pt x="1000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37827" cy="1125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41063" y="1333500"/>
            <a:ext cx="6604714" cy="3378800"/>
            <a:chOff x="0" y="0"/>
            <a:chExt cx="1225931" cy="6271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5931" cy="627154"/>
            </a:xfrm>
            <a:custGeom>
              <a:avLst/>
              <a:gdLst/>
              <a:ahLst/>
              <a:cxnLst/>
              <a:rect r="r" b="b" t="t" l="l"/>
              <a:pathLst>
                <a:path h="627154" w="1225931">
                  <a:moveTo>
                    <a:pt x="93774" y="0"/>
                  </a:moveTo>
                  <a:lnTo>
                    <a:pt x="1132156" y="0"/>
                  </a:lnTo>
                  <a:cubicBezTo>
                    <a:pt x="1157027" y="0"/>
                    <a:pt x="1180879" y="9880"/>
                    <a:pt x="1198465" y="27466"/>
                  </a:cubicBezTo>
                  <a:cubicBezTo>
                    <a:pt x="1216051" y="45052"/>
                    <a:pt x="1225931" y="68904"/>
                    <a:pt x="1225931" y="93774"/>
                  </a:cubicBezTo>
                  <a:lnTo>
                    <a:pt x="1225931" y="533380"/>
                  </a:lnTo>
                  <a:cubicBezTo>
                    <a:pt x="1225931" y="558250"/>
                    <a:pt x="1216051" y="582102"/>
                    <a:pt x="1198465" y="599688"/>
                  </a:cubicBezTo>
                  <a:cubicBezTo>
                    <a:pt x="1180879" y="617274"/>
                    <a:pt x="1157027" y="627154"/>
                    <a:pt x="1132156" y="627154"/>
                  </a:cubicBezTo>
                  <a:lnTo>
                    <a:pt x="93774" y="627154"/>
                  </a:lnTo>
                  <a:cubicBezTo>
                    <a:pt x="68904" y="627154"/>
                    <a:pt x="45052" y="617274"/>
                    <a:pt x="27466" y="599688"/>
                  </a:cubicBezTo>
                  <a:cubicBezTo>
                    <a:pt x="9880" y="582102"/>
                    <a:pt x="0" y="558250"/>
                    <a:pt x="0" y="533380"/>
                  </a:cubicBezTo>
                  <a:lnTo>
                    <a:pt x="0" y="93774"/>
                  </a:lnTo>
                  <a:cubicBezTo>
                    <a:pt x="0" y="68904"/>
                    <a:pt x="9880" y="45052"/>
                    <a:pt x="27466" y="27466"/>
                  </a:cubicBezTo>
                  <a:cubicBezTo>
                    <a:pt x="45052" y="9880"/>
                    <a:pt x="68904" y="0"/>
                    <a:pt x="93774" y="0"/>
                  </a:cubicBezTo>
                  <a:close/>
                </a:path>
              </a:pathLst>
            </a:custGeom>
            <a:blipFill>
              <a:blip r:embed="rId2"/>
              <a:stretch>
                <a:fillRect l="-21326" t="-51776" r="0" b="-638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3022900"/>
            <a:ext cx="9997167" cy="6863968"/>
          </a:xfrm>
          <a:custGeom>
            <a:avLst/>
            <a:gdLst/>
            <a:ahLst/>
            <a:cxnLst/>
            <a:rect r="r" b="b" t="t" l="l"/>
            <a:pathLst>
              <a:path h="6863968" w="9997167">
                <a:moveTo>
                  <a:pt x="0" y="0"/>
                </a:moveTo>
                <a:lnTo>
                  <a:pt x="9997167" y="0"/>
                </a:lnTo>
                <a:lnTo>
                  <a:pt x="9997167" y="6863967"/>
                </a:lnTo>
                <a:lnTo>
                  <a:pt x="0" y="6863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74160" y="5953412"/>
            <a:ext cx="5194776" cy="259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5"/>
              </a:lnSpc>
            </a:pPr>
            <a:r>
              <a:rPr lang="en-US" sz="3399" spc="146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Top Three Products:</a:t>
            </a:r>
          </a:p>
          <a:p>
            <a:pPr algn="ctr">
              <a:lnSpc>
                <a:spcPts val="5235"/>
              </a:lnSpc>
            </a:pPr>
            <a:r>
              <a:rPr lang="en-US" sz="3399" spc="146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Toys</a:t>
            </a:r>
          </a:p>
          <a:p>
            <a:pPr algn="ctr">
              <a:lnSpc>
                <a:spcPts val="5235"/>
              </a:lnSpc>
            </a:pPr>
            <a:r>
              <a:rPr lang="en-US" sz="3399" spc="146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Books</a:t>
            </a:r>
          </a:p>
          <a:p>
            <a:pPr algn="ctr">
              <a:lnSpc>
                <a:spcPts val="5235"/>
              </a:lnSpc>
            </a:pPr>
            <a:r>
              <a:rPr lang="en-US" sz="3399" spc="146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Electronics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5965" y="2200601"/>
            <a:ext cx="10165098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Q3: Top Three Product Categories Based on Purchases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5965" y="659138"/>
            <a:ext cx="740622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3B4382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Level 1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123231" y="1938663"/>
            <a:ext cx="5974732" cy="0"/>
          </a:xfrm>
          <a:prstGeom prst="line">
            <a:avLst/>
          </a:prstGeom>
          <a:ln cap="flat" w="95250">
            <a:gradFill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596438" y="0"/>
            <a:ext cx="7737373" cy="4129019"/>
            <a:chOff x="0" y="0"/>
            <a:chExt cx="2037827" cy="10874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7827" cy="1087478"/>
            </a:xfrm>
            <a:custGeom>
              <a:avLst/>
              <a:gdLst/>
              <a:ahLst/>
              <a:cxnLst/>
              <a:rect r="r" b="b" t="t" l="l"/>
              <a:pathLst>
                <a:path h="1087478" w="2037827">
                  <a:moveTo>
                    <a:pt x="100059" y="0"/>
                  </a:moveTo>
                  <a:lnTo>
                    <a:pt x="1937768" y="0"/>
                  </a:lnTo>
                  <a:cubicBezTo>
                    <a:pt x="1993029" y="0"/>
                    <a:pt x="2037827" y="44798"/>
                    <a:pt x="2037827" y="100059"/>
                  </a:cubicBezTo>
                  <a:lnTo>
                    <a:pt x="2037827" y="987419"/>
                  </a:lnTo>
                  <a:cubicBezTo>
                    <a:pt x="2037827" y="1013957"/>
                    <a:pt x="2027285" y="1039407"/>
                    <a:pt x="2008520" y="1058172"/>
                  </a:cubicBezTo>
                  <a:cubicBezTo>
                    <a:pt x="1989755" y="1076936"/>
                    <a:pt x="1964305" y="1087478"/>
                    <a:pt x="1937768" y="1087478"/>
                  </a:cubicBezTo>
                  <a:lnTo>
                    <a:pt x="100059" y="1087478"/>
                  </a:lnTo>
                  <a:cubicBezTo>
                    <a:pt x="44798" y="1087478"/>
                    <a:pt x="0" y="1042680"/>
                    <a:pt x="0" y="987419"/>
                  </a:cubicBezTo>
                  <a:lnTo>
                    <a:pt x="0" y="100059"/>
                  </a:lnTo>
                  <a:cubicBezTo>
                    <a:pt x="0" y="73522"/>
                    <a:pt x="10542" y="48071"/>
                    <a:pt x="29307" y="29307"/>
                  </a:cubicBezTo>
                  <a:cubicBezTo>
                    <a:pt x="48071" y="10542"/>
                    <a:pt x="73522" y="0"/>
                    <a:pt x="1000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37827" cy="1125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956167" y="900112"/>
            <a:ext cx="6604714" cy="3810000"/>
            <a:chOff x="0" y="0"/>
            <a:chExt cx="1225931" cy="7071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5931" cy="707191"/>
            </a:xfrm>
            <a:custGeom>
              <a:avLst/>
              <a:gdLst/>
              <a:ahLst/>
              <a:cxnLst/>
              <a:rect r="r" b="b" t="t" l="l"/>
              <a:pathLst>
                <a:path h="707191" w="1225931">
                  <a:moveTo>
                    <a:pt x="93774" y="0"/>
                  </a:moveTo>
                  <a:lnTo>
                    <a:pt x="1132156" y="0"/>
                  </a:lnTo>
                  <a:cubicBezTo>
                    <a:pt x="1157027" y="0"/>
                    <a:pt x="1180879" y="9880"/>
                    <a:pt x="1198465" y="27466"/>
                  </a:cubicBezTo>
                  <a:cubicBezTo>
                    <a:pt x="1216051" y="45052"/>
                    <a:pt x="1225931" y="68904"/>
                    <a:pt x="1225931" y="93774"/>
                  </a:cubicBezTo>
                  <a:lnTo>
                    <a:pt x="1225931" y="613417"/>
                  </a:lnTo>
                  <a:cubicBezTo>
                    <a:pt x="1225931" y="638287"/>
                    <a:pt x="1216051" y="662139"/>
                    <a:pt x="1198465" y="679725"/>
                  </a:cubicBezTo>
                  <a:cubicBezTo>
                    <a:pt x="1180879" y="697312"/>
                    <a:pt x="1157027" y="707191"/>
                    <a:pt x="1132156" y="707191"/>
                  </a:cubicBezTo>
                  <a:lnTo>
                    <a:pt x="93774" y="707191"/>
                  </a:lnTo>
                  <a:cubicBezTo>
                    <a:pt x="68904" y="707191"/>
                    <a:pt x="45052" y="697312"/>
                    <a:pt x="27466" y="679725"/>
                  </a:cubicBezTo>
                  <a:cubicBezTo>
                    <a:pt x="9880" y="662139"/>
                    <a:pt x="0" y="638287"/>
                    <a:pt x="0" y="613417"/>
                  </a:cubicBezTo>
                  <a:lnTo>
                    <a:pt x="0" y="93774"/>
                  </a:lnTo>
                  <a:cubicBezTo>
                    <a:pt x="0" y="68904"/>
                    <a:pt x="9880" y="45052"/>
                    <a:pt x="27466" y="27466"/>
                  </a:cubicBezTo>
                  <a:cubicBezTo>
                    <a:pt x="45052" y="9880"/>
                    <a:pt x="68904" y="0"/>
                    <a:pt x="9377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747" r="0" b="-774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75965" y="2805113"/>
            <a:ext cx="8364075" cy="5224172"/>
          </a:xfrm>
          <a:custGeom>
            <a:avLst/>
            <a:gdLst/>
            <a:ahLst/>
            <a:cxnLst/>
            <a:rect r="r" b="b" t="t" l="l"/>
            <a:pathLst>
              <a:path h="5224172" w="8364075">
                <a:moveTo>
                  <a:pt x="0" y="0"/>
                </a:moveTo>
                <a:lnTo>
                  <a:pt x="8364075" y="0"/>
                </a:lnTo>
                <a:lnTo>
                  <a:pt x="8364075" y="5224171"/>
                </a:lnTo>
                <a:lnTo>
                  <a:pt x="0" y="5224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657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73974" y="5042245"/>
            <a:ext cx="9769098" cy="2031877"/>
            <a:chOff x="0" y="0"/>
            <a:chExt cx="2572931" cy="535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72931" cy="535145"/>
            </a:xfrm>
            <a:custGeom>
              <a:avLst/>
              <a:gdLst/>
              <a:ahLst/>
              <a:cxnLst/>
              <a:rect r="r" b="b" t="t" l="l"/>
              <a:pathLst>
                <a:path h="535145" w="2572931">
                  <a:moveTo>
                    <a:pt x="79249" y="0"/>
                  </a:moveTo>
                  <a:lnTo>
                    <a:pt x="2493682" y="0"/>
                  </a:lnTo>
                  <a:cubicBezTo>
                    <a:pt x="2537450" y="0"/>
                    <a:pt x="2572931" y="35481"/>
                    <a:pt x="2572931" y="79249"/>
                  </a:cubicBezTo>
                  <a:lnTo>
                    <a:pt x="2572931" y="455896"/>
                  </a:lnTo>
                  <a:cubicBezTo>
                    <a:pt x="2572931" y="499664"/>
                    <a:pt x="2537450" y="535145"/>
                    <a:pt x="2493682" y="535145"/>
                  </a:cubicBezTo>
                  <a:lnTo>
                    <a:pt x="79249" y="535145"/>
                  </a:lnTo>
                  <a:cubicBezTo>
                    <a:pt x="35481" y="535145"/>
                    <a:pt x="0" y="499664"/>
                    <a:pt x="0" y="455896"/>
                  </a:cubicBezTo>
                  <a:lnTo>
                    <a:pt x="0" y="79249"/>
                  </a:lnTo>
                  <a:cubicBezTo>
                    <a:pt x="0" y="35481"/>
                    <a:pt x="35481" y="0"/>
                    <a:pt x="792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72931" cy="573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63959" y="5415247"/>
            <a:ext cx="7812762" cy="514350"/>
            <a:chOff x="0" y="0"/>
            <a:chExt cx="10417015" cy="685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185018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799"/>
                  </a:lnTo>
                  <a:lnTo>
                    <a:pt x="0" y="34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05070" y="0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Total Return Customers: 4996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52143" y="6058184"/>
            <a:ext cx="7812762" cy="514350"/>
            <a:chOff x="0" y="0"/>
            <a:chExt cx="10417015" cy="685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185018"/>
              <a:ext cx="453507" cy="345799"/>
            </a:xfrm>
            <a:custGeom>
              <a:avLst/>
              <a:gdLst/>
              <a:ahLst/>
              <a:cxnLst/>
              <a:rect r="r" b="b" t="t" l="l"/>
              <a:pathLst>
                <a:path h="345799" w="453507">
                  <a:moveTo>
                    <a:pt x="0" y="0"/>
                  </a:moveTo>
                  <a:lnTo>
                    <a:pt x="453507" y="0"/>
                  </a:lnTo>
                  <a:lnTo>
                    <a:pt x="453507" y="345799"/>
                  </a:lnTo>
                  <a:lnTo>
                    <a:pt x="0" y="34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605070" y="0"/>
              <a:ext cx="981194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9"/>
                </a:lnSpc>
              </a:pPr>
              <a:r>
                <a:rPr lang="en-US" sz="3399" spc="-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Total Non Return Customers: 5004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863631" y="8372184"/>
            <a:ext cx="9769098" cy="1273114"/>
            <a:chOff x="0" y="0"/>
            <a:chExt cx="2572931" cy="3353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72931" cy="335306"/>
            </a:xfrm>
            <a:custGeom>
              <a:avLst/>
              <a:gdLst/>
              <a:ahLst/>
              <a:cxnLst/>
              <a:rect r="r" b="b" t="t" l="l"/>
              <a:pathLst>
                <a:path h="335306" w="2572931">
                  <a:moveTo>
                    <a:pt x="79249" y="0"/>
                  </a:moveTo>
                  <a:lnTo>
                    <a:pt x="2493682" y="0"/>
                  </a:lnTo>
                  <a:cubicBezTo>
                    <a:pt x="2537450" y="0"/>
                    <a:pt x="2572931" y="35481"/>
                    <a:pt x="2572931" y="79249"/>
                  </a:cubicBezTo>
                  <a:lnTo>
                    <a:pt x="2572931" y="256057"/>
                  </a:lnTo>
                  <a:cubicBezTo>
                    <a:pt x="2572931" y="299825"/>
                    <a:pt x="2537450" y="335306"/>
                    <a:pt x="2493682" y="335306"/>
                  </a:cubicBezTo>
                  <a:lnTo>
                    <a:pt x="79249" y="335306"/>
                  </a:lnTo>
                  <a:cubicBezTo>
                    <a:pt x="35481" y="335306"/>
                    <a:pt x="0" y="299825"/>
                    <a:pt x="0" y="256057"/>
                  </a:cubicBezTo>
                  <a:lnTo>
                    <a:pt x="0" y="79249"/>
                  </a:lnTo>
                  <a:cubicBezTo>
                    <a:pt x="0" y="35481"/>
                    <a:pt x="35481" y="0"/>
                    <a:pt x="792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1242">
                    <a:alpha val="100000"/>
                  </a:srgbClr>
                </a:gs>
                <a:gs pos="100000">
                  <a:srgbClr val="3C448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572931" cy="373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75965" y="2200601"/>
            <a:ext cx="10165098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Q4: Number of Return Customers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66885" y="7655148"/>
            <a:ext cx="8792415" cy="6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E1647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Q5: Average Review Score Given by Customers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1169645" y="8751566"/>
            <a:ext cx="735895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399" spc="-67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Average Review Score: 3.0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DAGUNTrLHMA</dc:identifier>
  <dcterms:modified xsi:type="dcterms:W3CDTF">2011-08-01T06:04:30Z</dcterms:modified>
  <cp:revision>1</cp:revision>
  <dc:title>Sales</dc:title>
</cp:coreProperties>
</file>